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gif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90" r:id="rId2"/>
    <p:sldId id="555" r:id="rId3"/>
    <p:sldId id="661" r:id="rId4"/>
    <p:sldId id="697" r:id="rId5"/>
    <p:sldId id="660" r:id="rId6"/>
    <p:sldId id="698" r:id="rId7"/>
    <p:sldId id="663" r:id="rId8"/>
    <p:sldId id="561" r:id="rId9"/>
    <p:sldId id="664" r:id="rId10"/>
    <p:sldId id="662" r:id="rId11"/>
    <p:sldId id="670" r:id="rId12"/>
    <p:sldId id="671" r:id="rId13"/>
    <p:sldId id="656" r:id="rId14"/>
    <p:sldId id="699" r:id="rId15"/>
    <p:sldId id="672" r:id="rId16"/>
    <p:sldId id="673" r:id="rId17"/>
    <p:sldId id="695" r:id="rId18"/>
    <p:sldId id="696" r:id="rId19"/>
    <p:sldId id="674" r:id="rId20"/>
    <p:sldId id="676" r:id="rId21"/>
    <p:sldId id="677" r:id="rId22"/>
    <p:sldId id="679" r:id="rId23"/>
    <p:sldId id="680" r:id="rId24"/>
    <p:sldId id="694" r:id="rId25"/>
    <p:sldId id="700" r:id="rId26"/>
    <p:sldId id="681" r:id="rId27"/>
    <p:sldId id="682" r:id="rId28"/>
    <p:sldId id="683" r:id="rId29"/>
    <p:sldId id="684" r:id="rId30"/>
    <p:sldId id="685" r:id="rId31"/>
    <p:sldId id="686" r:id="rId32"/>
    <p:sldId id="687" r:id="rId33"/>
    <p:sldId id="688" r:id="rId34"/>
    <p:sldId id="689" r:id="rId35"/>
    <p:sldId id="690" r:id="rId36"/>
    <p:sldId id="701" r:id="rId37"/>
    <p:sldId id="691" r:id="rId38"/>
    <p:sldId id="692" r:id="rId39"/>
    <p:sldId id="567" r:id="rId40"/>
    <p:sldId id="669" r:id="rId41"/>
    <p:sldId id="649" r:id="rId42"/>
    <p:sldId id="655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5B"/>
    <a:srgbClr val="87388D"/>
    <a:srgbClr val="8AC6CD"/>
    <a:srgbClr val="FFFFFF"/>
    <a:srgbClr val="1895FF"/>
    <a:srgbClr val="1FFF28"/>
    <a:srgbClr val="FF7A0F"/>
    <a:srgbClr val="48F3FF"/>
    <a:srgbClr val="9428FF"/>
    <a:srgbClr val="22F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94" autoAdjust="0"/>
  </p:normalViewPr>
  <p:slideViewPr>
    <p:cSldViewPr>
      <p:cViewPr>
        <p:scale>
          <a:sx n="90" d="100"/>
          <a:sy n="90" d="100"/>
        </p:scale>
        <p:origin x="-1608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1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600" dirty="0" smtClean="0"/>
              <a:t>Pain Interference: MBPI*</a:t>
            </a:r>
            <a:endParaRPr lang="en-US" sz="2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742248709645799"/>
          <c:y val="0.20911867526908001"/>
          <c:w val="0.76569366777614101"/>
          <c:h val="0.63212499964862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Sheet1!$D$2:$D$3</c:f>
                <c:numCache>
                  <c:formatCode>General</c:formatCode>
                  <c:ptCount val="2"/>
                  <c:pt idx="0">
                    <c:v>0.17</c:v>
                  </c:pt>
                  <c:pt idx="1">
                    <c:v>0.46</c:v>
                  </c:pt>
                </c:numCache>
              </c:numRef>
            </c:plus>
            <c:minus>
              <c:numRef>
                <c:f>Sheet1!$D$2:$D$3</c:f>
                <c:numCache>
                  <c:formatCode>General</c:formatCode>
                  <c:ptCount val="2"/>
                  <c:pt idx="0">
                    <c:v>0.17</c:v>
                  </c:pt>
                  <c:pt idx="1">
                    <c:v>0.46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3 months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1.83</c:v>
                </c:pt>
                <c:pt idx="1">
                  <c:v>1.1000000000000001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89184"/>
        <c:axId val="81048320"/>
      </c:lineChart>
      <c:catAx>
        <c:axId val="8098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81048320"/>
        <c:crosses val="autoZero"/>
        <c:auto val="1"/>
        <c:lblAlgn val="ctr"/>
        <c:lblOffset val="100"/>
        <c:noMultiLvlLbl val="0"/>
      </c:catAx>
      <c:valAx>
        <c:axId val="81048320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98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Parent*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Sheet1!$E$2:$E$3</c:f>
                <c:numCache>
                  <c:formatCode>General</c:formatCode>
                  <c:ptCount val="2"/>
                  <c:pt idx="0">
                    <c:v>0.25</c:v>
                  </c:pt>
                  <c:pt idx="1">
                    <c:v>0.22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0.25</c:v>
                  </c:pt>
                  <c:pt idx="1">
                    <c:v>0.22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3 months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3.4</c:v>
                </c:pt>
                <c:pt idx="1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15392"/>
        <c:axId val="81117184"/>
      </c:lineChart>
      <c:catAx>
        <c:axId val="81115392"/>
        <c:scaling>
          <c:orientation val="minMax"/>
        </c:scaling>
        <c:delete val="0"/>
        <c:axPos val="b"/>
        <c:majorTickMark val="out"/>
        <c:minorTickMark val="none"/>
        <c:tickLblPos val="nextTo"/>
        <c:crossAx val="81117184"/>
        <c:crosses val="autoZero"/>
        <c:auto val="1"/>
        <c:lblAlgn val="ctr"/>
        <c:lblOffset val="100"/>
        <c:noMultiLvlLbl val="0"/>
      </c:catAx>
      <c:valAx>
        <c:axId val="81117184"/>
        <c:scaling>
          <c:orientation val="minMax"/>
          <c:max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1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Sheet1!$E$2:$E$3</c:f>
                <c:numCache>
                  <c:formatCode>General</c:formatCode>
                  <c:ptCount val="2"/>
                  <c:pt idx="0">
                    <c:v>0.18</c:v>
                  </c:pt>
                  <c:pt idx="1">
                    <c:v>0.17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0.18</c:v>
                  </c:pt>
                  <c:pt idx="1">
                    <c:v>0.17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3 months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2.17</c:v>
                </c:pt>
                <c:pt idx="1">
                  <c:v>1.48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56864"/>
        <c:axId val="81958400"/>
      </c:lineChart>
      <c:catAx>
        <c:axId val="8195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1958400"/>
        <c:crosses val="autoZero"/>
        <c:auto val="1"/>
        <c:lblAlgn val="ctr"/>
        <c:lblOffset val="100"/>
        <c:noMultiLvlLbl val="0"/>
      </c:catAx>
      <c:valAx>
        <c:axId val="81958400"/>
        <c:scaling>
          <c:orientation val="minMax"/>
          <c:max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95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600" dirty="0" smtClean="0"/>
              <a:t>Pain Intensity –</a:t>
            </a:r>
            <a:r>
              <a:rPr lang="en-US" sz="2600" b="1" i="0" u="none" strike="noStrike" baseline="0" dirty="0" smtClean="0"/>
              <a:t> </a:t>
            </a:r>
            <a:r>
              <a:rPr lang="en-US" sz="2600" dirty="0" smtClean="0"/>
              <a:t>Patient report*</a:t>
            </a:r>
            <a:endParaRPr lang="en-US" sz="2600" dirty="0"/>
          </a:p>
        </c:rich>
      </c:tx>
      <c:layout>
        <c:manualLayout>
          <c:xMode val="edge"/>
          <c:yMode val="edge"/>
          <c:x val="0.1398441808697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2248709645799"/>
          <c:y val="0.20911867526908001"/>
          <c:w val="0.76569366777614101"/>
          <c:h val="0.63212499964862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Sheet1!$C$2:$C$3</c:f>
                <c:numCache>
                  <c:formatCode>General</c:formatCode>
                  <c:ptCount val="2"/>
                  <c:pt idx="0">
                    <c:v>3.95</c:v>
                  </c:pt>
                  <c:pt idx="1">
                    <c:v>4</c:v>
                  </c:pt>
                </c:numCache>
              </c:numRef>
            </c:plus>
            <c:minus>
              <c:numRef>
                <c:f>Sheet1!$C$2:$C$3</c:f>
                <c:numCache>
                  <c:formatCode>General</c:formatCode>
                  <c:ptCount val="2"/>
                  <c:pt idx="0">
                    <c:v>3.95</c:v>
                  </c:pt>
                  <c:pt idx="1">
                    <c:v>4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3 months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27.5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17280"/>
        <c:axId val="85218816"/>
      </c:lineChart>
      <c:catAx>
        <c:axId val="8521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85218816"/>
        <c:crosses val="autoZero"/>
        <c:auto val="1"/>
        <c:lblAlgn val="ctr"/>
        <c:lblOffset val="100"/>
        <c:noMultiLvlLbl val="0"/>
      </c:catAx>
      <c:valAx>
        <c:axId val="852188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21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Pain Acceptance:</a:t>
            </a:r>
            <a:r>
              <a:rPr lang="en-US" baseline="0" dirty="0" smtClean="0"/>
              <a:t> Patient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742248709645799"/>
          <c:y val="0.20911867526908001"/>
          <c:w val="0.76569366777614101"/>
          <c:h val="0.63212499964862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Sheet1!$C$2:$C$3</c:f>
                <c:numCache>
                  <c:formatCode>General</c:formatCode>
                  <c:ptCount val="2"/>
                  <c:pt idx="0">
                    <c:v>5.2</c:v>
                  </c:pt>
                  <c:pt idx="1">
                    <c:v>5.55</c:v>
                  </c:pt>
                </c:numCache>
              </c:numRef>
            </c:plus>
            <c:minus>
              <c:numRef>
                <c:f>Sheet1!$C$2:$C$3</c:f>
                <c:numCache>
                  <c:formatCode>General</c:formatCode>
                  <c:ptCount val="2"/>
                  <c:pt idx="0">
                    <c:v>5.2</c:v>
                  </c:pt>
                  <c:pt idx="1">
                    <c:v>5.55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3 months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51.7</c:v>
                </c:pt>
                <c:pt idx="1">
                  <c:v>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146624"/>
        <c:axId val="85168896"/>
      </c:lineChart>
      <c:catAx>
        <c:axId val="8514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85168896"/>
        <c:crosses val="autoZero"/>
        <c:auto val="1"/>
        <c:lblAlgn val="ctr"/>
        <c:lblOffset val="100"/>
        <c:noMultiLvlLbl val="0"/>
      </c:catAx>
      <c:valAx>
        <c:axId val="85168896"/>
        <c:scaling>
          <c:orientation val="minMax"/>
          <c:max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14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Pain Acceptance:</a:t>
            </a:r>
            <a:r>
              <a:rPr lang="en-US" baseline="0" dirty="0" smtClean="0"/>
              <a:t> </a:t>
            </a:r>
            <a:r>
              <a:rPr lang="en-US" dirty="0" smtClean="0"/>
              <a:t>Parent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742248709645799"/>
          <c:y val="0.20911867526908001"/>
          <c:w val="0.76569366777614101"/>
          <c:h val="0.63212499964862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Sheet1!$C$2:$C$3</c:f>
                <c:numCache>
                  <c:formatCode>General</c:formatCode>
                  <c:ptCount val="2"/>
                  <c:pt idx="0">
                    <c:v>5.7</c:v>
                  </c:pt>
                  <c:pt idx="1">
                    <c:v>4.45</c:v>
                  </c:pt>
                </c:numCache>
              </c:numRef>
            </c:plus>
            <c:minus>
              <c:numRef>
                <c:f>Sheet1!$C$2:$C$3</c:f>
                <c:numCache>
                  <c:formatCode>General</c:formatCode>
                  <c:ptCount val="2"/>
                  <c:pt idx="0">
                    <c:v>5.7</c:v>
                  </c:pt>
                  <c:pt idx="1">
                    <c:v>4.45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3 months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81.099999999999994</c:v>
                </c:pt>
                <c:pt idx="1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87680"/>
        <c:axId val="85289216"/>
      </c:lineChart>
      <c:catAx>
        <c:axId val="8528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85289216"/>
        <c:crosses val="autoZero"/>
        <c:auto val="1"/>
        <c:lblAlgn val="ctr"/>
        <c:lblOffset val="100"/>
        <c:noMultiLvlLbl val="0"/>
      </c:catAx>
      <c:valAx>
        <c:axId val="85289216"/>
        <c:scaling>
          <c:orientation val="minMax"/>
          <c:max val="1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28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Study Satisfaction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9428FF"/>
              </a:solidFill>
              <a:ln>
                <a:solidFill>
                  <a:srgbClr val="9428FF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Sheet1!$C$2:$C$3</c:f>
                <c:numCache>
                  <c:formatCode>General</c:formatCode>
                  <c:ptCount val="2"/>
                  <c:pt idx="0">
                    <c:v>0.21</c:v>
                  </c:pt>
                  <c:pt idx="1">
                    <c:v>0.1</c:v>
                  </c:pt>
                </c:numCache>
              </c:numRef>
            </c:plus>
            <c:minus>
              <c:numRef>
                <c:f>Sheet1!$C$2:$C$3</c:f>
                <c:numCache>
                  <c:formatCode>General</c:formatCode>
                  <c:ptCount val="2"/>
                  <c:pt idx="0">
                    <c:v>0.21</c:v>
                  </c:pt>
                  <c:pt idx="1">
                    <c:v>0.1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Patients</c:v>
                </c:pt>
                <c:pt idx="1">
                  <c:v>Parents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</c:v>
                </c:pt>
                <c:pt idx="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44192"/>
        <c:axId val="85945728"/>
      </c:barChart>
      <c:catAx>
        <c:axId val="8594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85945728"/>
        <c:crosses val="autoZero"/>
        <c:auto val="1"/>
        <c:lblAlgn val="ctr"/>
        <c:lblOffset val="100"/>
        <c:noMultiLvlLbl val="0"/>
      </c:catAx>
      <c:valAx>
        <c:axId val="8594572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94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47FE7D-EAA0-A84C-A729-DA6A0BFEE4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1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8A1FD4-F77F-BE4F-AAA8-92B67F77D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23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243DB3-405D-654A-81CA-10C525C2A07F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  <a:latin typeface="Calisto MT" charset="0"/>
                <a:ea typeface="ＭＳ Ｐゴシック" charset="0"/>
                <a:cs typeface="ＭＳ Ｐゴシック" charset="0"/>
              </a:rPr>
              <a:t>Acceptance of chronic pain related to lower pain-related impairment and pain anxiety (REFS – Huggins HIV; )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368AAA-88FC-1B44-81AC-AF85B1B4B86F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53246-5BBC-6549-BC29-FA503A3361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E6A11-3733-C742-8994-08709BD7B0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EBE10-1CEB-AB4F-81A0-DFF9F5A6C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9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56AC3-2DC9-6D4E-B4EB-8EA9C1769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6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99AFF-A09B-3B46-8036-B07ABD489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6021B-CF28-7E46-8953-6544A7E16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06B4C-2999-B349-8D4C-BD3932017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8443E-13FB-3745-8148-496A5FA68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4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FB696-9890-C041-A940-0D0862448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D4BCE-5C82-1149-AA33-39567AD84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1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7D092-F842-6C45-BFDE-28614375D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B6D42-8D20-0843-AEFD-A0364DEB7E5B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31" name="Straight Connector 8"/>
          <p:cNvCxnSpPr>
            <a:cxnSpLocks noChangeShapeType="1"/>
          </p:cNvCxnSpPr>
          <p:nvPr userDrawn="1"/>
        </p:nvCxnSpPr>
        <p:spPr bwMode="auto">
          <a:xfrm>
            <a:off x="685800" y="1600200"/>
            <a:ext cx="78486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charset="2"/>
        <a:buChar char="Ø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Lucida Grande"/>
        <a:buChar char="▸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924800" cy="2286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800" b="1" dirty="0" smtClean="0">
                <a:latin typeface="Times" charset="0"/>
                <a:ea typeface="ＭＳ Ｐゴシック" charset="0"/>
                <a:cs typeface="ＭＳ Ｐゴシック" charset="0"/>
              </a:rPr>
              <a:t>ACT for Chronic Pain: A Pilot Study of Adolescents with Neurofibromatosis Type 1 (NF1) and their Parents</a:t>
            </a:r>
            <a:endParaRPr lang="en-US" sz="4800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5364" name="Straight Connector 4"/>
          <p:cNvCxnSpPr>
            <a:cxnSpLocks noChangeShapeType="1"/>
          </p:cNvCxnSpPr>
          <p:nvPr/>
        </p:nvCxnSpPr>
        <p:spPr bwMode="auto">
          <a:xfrm>
            <a:off x="914400" y="3649919"/>
            <a:ext cx="7482840" cy="7681"/>
          </a:xfrm>
          <a:prstGeom prst="line">
            <a:avLst/>
          </a:prstGeom>
          <a:noFill/>
          <a:ln w="38100">
            <a:solidFill>
              <a:srgbClr val="7F36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609600" y="3962162"/>
            <a:ext cx="82296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en-US" sz="3200" dirty="0" smtClean="0"/>
              <a:t>Staci Martin Peron, PhD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2800" dirty="0" smtClean="0"/>
              <a:t>National Cancer Institute, NIH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2800" dirty="0" smtClean="0"/>
              <a:t>Bethesda, MD, USA</a:t>
            </a:r>
            <a:endParaRPr lang="en-US" sz="2800" dirty="0"/>
          </a:p>
          <a:p>
            <a:pPr algn="ctr" eaLnBrk="1" hangingPunct="1">
              <a:spcAft>
                <a:spcPts val="600"/>
              </a:spcAft>
            </a:pPr>
            <a:r>
              <a:rPr lang="en-US" sz="2800" dirty="0" smtClean="0">
                <a:solidFill>
                  <a:srgbClr val="48F3FF"/>
                </a:solidFill>
              </a:rPr>
              <a:t>June 26, 2014</a:t>
            </a:r>
            <a:endParaRPr lang="en-US" sz="2800" dirty="0">
              <a:solidFill>
                <a:srgbClr val="48F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Pilot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5410200"/>
          </a:xfrm>
        </p:spPr>
        <p:txBody>
          <a:bodyPr/>
          <a:lstStyle/>
          <a:p>
            <a:r>
              <a:rPr lang="en-US" dirty="0" smtClean="0"/>
              <a:t>2-day small-group workshop</a:t>
            </a:r>
          </a:p>
          <a:p>
            <a:pPr marL="0" indent="0">
              <a:buNone/>
            </a:pPr>
            <a:r>
              <a:rPr lang="en-US" u="sng" dirty="0" smtClean="0"/>
              <a:t>Eligibility Criteria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Adolescents/young adults (AYA) between 12-21 years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Confirmed NF1 diagnosis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Response of 3 or higher on pain interference item (1 – 5 scale) from self-report or parent-report QOL measure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i="1" dirty="0" smtClean="0"/>
              <a:t>“I have pain that keeps me from doing what I want.”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parent willing to participate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ACT Pilot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Study Objective:</a:t>
            </a:r>
            <a:r>
              <a:rPr lang="en-US" dirty="0" smtClean="0"/>
              <a:t> Determine the </a:t>
            </a:r>
            <a:r>
              <a:rPr lang="en-US" b="1" dirty="0" smtClean="0"/>
              <a:t>feasibility</a:t>
            </a:r>
            <a:r>
              <a:rPr lang="en-US" dirty="0" smtClean="0"/>
              <a:t> and </a:t>
            </a:r>
            <a:r>
              <a:rPr lang="en-US" b="1" dirty="0" smtClean="0"/>
              <a:t>efficacy</a:t>
            </a:r>
            <a:r>
              <a:rPr lang="en-US" dirty="0" smtClean="0"/>
              <a:t> of an ACT intervention on pain outcomes</a:t>
            </a:r>
          </a:p>
          <a:p>
            <a:pPr marL="0" indent="0">
              <a:buNone/>
            </a:pPr>
            <a:r>
              <a:rPr lang="en-US" u="sng" dirty="0" smtClean="0"/>
              <a:t>Primary Outcome Measure</a:t>
            </a:r>
          </a:p>
          <a:p>
            <a:r>
              <a:rPr lang="en-US" dirty="0" smtClean="0"/>
              <a:t>Modified </a:t>
            </a:r>
            <a:r>
              <a:rPr lang="en-US" dirty="0"/>
              <a:t>Brief Pain Inventory (MBPI)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12-item self-report measure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0 = does not interfere, 10 = completely interferes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“How much did pain interfere with your ___ in the past week?”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94496"/>
              </p:ext>
            </p:extLst>
          </p:nvPr>
        </p:nvGraphicFramePr>
        <p:xfrm>
          <a:off x="533400" y="1828800"/>
          <a:ext cx="8153400" cy="4175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43262"/>
                <a:gridCol w="5610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Domain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Interference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Modified Brief Pain Inventory</a:t>
                      </a:r>
                      <a:r>
                        <a:rPr lang="en-US" sz="2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(MBPI)*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Interference Index (PII-SR, PII-P)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Intensity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McGill Visual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Analogue Scale (VAS)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Functional Disability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Functional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Disability Inventory (FDI </a:t>
                      </a:r>
                      <a:r>
                        <a:rPr lang="en-US" sz="2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adol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., parent)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Acceptance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Chronic Pain Acceptance Questionnaire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Parent Acceptance of Pediatric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Illness Questionnaire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Pain-related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Anxiety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Anxiety Symptoms Scale (PASS-20)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Depression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Center for Epidemiological Studies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(CES-D)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Quality of Life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Impact of Pediatric Illness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Scale (IPI </a:t>
                      </a:r>
                      <a:r>
                        <a:rPr lang="en-US" sz="2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adol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., parent)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Parent Mood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Brief Symptom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Inventory (BSI-18)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0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609600"/>
            <a:ext cx="8534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charset="2"/>
              <a:buChar char="Ø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Lucida Grande"/>
              <a:buChar char="▸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282575" indent="-282575" algn="l">
              <a:lnSpc>
                <a:spcPct val="90000"/>
              </a:lnSpc>
            </a:pPr>
            <a:r>
              <a:rPr lang="en-US" b="1" u="sng" dirty="0"/>
              <a:t>Acceptance</a:t>
            </a:r>
          </a:p>
          <a:p>
            <a:pPr marL="282575" indent="-282575" algn="l">
              <a:lnSpc>
                <a:spcPct val="90000"/>
              </a:lnSpc>
            </a:pPr>
            <a:endParaRPr lang="en-US" sz="1400" u="sng" dirty="0" smtClean="0"/>
          </a:p>
          <a:p>
            <a:pPr marL="282575" indent="-282575" algn="l">
              <a:lnSpc>
                <a:spcPct val="90000"/>
              </a:lnSpc>
            </a:pPr>
            <a:r>
              <a:rPr lang="en-US" sz="2800" u="sng" dirty="0" smtClean="0"/>
              <a:t>CPAQ</a:t>
            </a:r>
            <a:r>
              <a:rPr lang="en-US" sz="2800" dirty="0" smtClean="0"/>
              <a:t> (</a:t>
            </a:r>
            <a:r>
              <a:rPr lang="en-US" sz="2000" i="1" dirty="0" smtClean="0"/>
              <a:t>McCracken</a:t>
            </a:r>
            <a:r>
              <a:rPr lang="en-US" sz="2000" i="1" dirty="0"/>
              <a:t>, </a:t>
            </a:r>
            <a:r>
              <a:rPr lang="en-US" sz="2000" i="1" dirty="0" err="1"/>
              <a:t>Gauntlett</a:t>
            </a:r>
            <a:r>
              <a:rPr lang="en-US" sz="2000" i="1" dirty="0"/>
              <a:t>-Gilbert, &amp; </a:t>
            </a:r>
            <a:r>
              <a:rPr lang="en-US" sz="2000" i="1" dirty="0" err="1"/>
              <a:t>Eccleston</a:t>
            </a:r>
            <a:r>
              <a:rPr lang="en-US" sz="2000" i="1" dirty="0"/>
              <a:t>, </a:t>
            </a:r>
            <a:r>
              <a:rPr lang="en-US" sz="2000" i="1" dirty="0" smtClean="0"/>
              <a:t>2010)</a:t>
            </a:r>
            <a:endParaRPr lang="en-US" sz="2000" u="sng" dirty="0" smtClean="0"/>
          </a:p>
          <a:p>
            <a:pPr marL="282575" indent="-282575" algn="l">
              <a:lnSpc>
                <a:spcPct val="90000"/>
              </a:lnSpc>
            </a:pPr>
            <a:r>
              <a:rPr lang="en-US" sz="2800" dirty="0" smtClean="0"/>
              <a:t>Keeping </a:t>
            </a:r>
            <a:r>
              <a:rPr lang="en-US" sz="2800" dirty="0"/>
              <a:t>my pain under control is the most important thing whenever I am doing something</a:t>
            </a:r>
            <a:r>
              <a:rPr lang="en-US" sz="2800" dirty="0" smtClean="0"/>
              <a:t>.</a:t>
            </a:r>
            <a:endParaRPr lang="en-US" sz="2800" dirty="0"/>
          </a:p>
          <a:p>
            <a:pPr marL="282575" indent="-282575" algn="l">
              <a:lnSpc>
                <a:spcPct val="90000"/>
              </a:lnSpc>
            </a:pPr>
            <a:r>
              <a:rPr lang="en-US" sz="2800" dirty="0" smtClean="0"/>
              <a:t>When </a:t>
            </a:r>
            <a:r>
              <a:rPr lang="en-US" sz="2800" dirty="0"/>
              <a:t>my pain increases, I can still do things I have to do</a:t>
            </a:r>
            <a:r>
              <a:rPr lang="en-US" sz="2800" dirty="0" smtClean="0"/>
              <a:t>.</a:t>
            </a:r>
          </a:p>
          <a:p>
            <a:pPr marL="282575" indent="-282575" algn="l">
              <a:lnSpc>
                <a:spcPct val="90000"/>
              </a:lnSpc>
            </a:pPr>
            <a:endParaRPr lang="en-US" sz="2800" dirty="0" smtClean="0"/>
          </a:p>
          <a:p>
            <a:pPr marL="282575" indent="-282575" algn="l"/>
            <a:r>
              <a:rPr lang="en-US" sz="2800" u="sng" dirty="0" smtClean="0"/>
              <a:t>PAPIQ</a:t>
            </a:r>
            <a:r>
              <a:rPr lang="en-US" sz="2800" dirty="0" smtClean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Masuda </a:t>
            </a:r>
            <a:r>
              <a:rPr lang="en-US" sz="2000" i="1" dirty="0"/>
              <a:t>et al., </a:t>
            </a:r>
            <a:r>
              <a:rPr lang="en-US" sz="2000" i="1" dirty="0" smtClean="0"/>
              <a:t>2010)</a:t>
            </a:r>
            <a:endParaRPr lang="en-US" sz="2000" u="sng" dirty="0" smtClean="0"/>
          </a:p>
          <a:p>
            <a:pPr marL="282575" indent="-282575" algn="l">
              <a:lnSpc>
                <a:spcPct val="90000"/>
              </a:lnSpc>
            </a:pPr>
            <a:r>
              <a:rPr lang="en-US" sz="2800" dirty="0" smtClean="0"/>
              <a:t>Symptom </a:t>
            </a:r>
            <a:r>
              <a:rPr lang="en-US" sz="2800" dirty="0"/>
              <a:t>control must come first whenever my child does anything</a:t>
            </a:r>
            <a:r>
              <a:rPr lang="en-US" sz="2800" dirty="0" smtClean="0"/>
              <a:t>.</a:t>
            </a:r>
            <a:endParaRPr lang="en-US" sz="2800" dirty="0"/>
          </a:p>
          <a:p>
            <a:pPr marL="282575" indent="-282575" algn="l">
              <a:lnSpc>
                <a:spcPct val="90000"/>
              </a:lnSpc>
            </a:pPr>
            <a:r>
              <a:rPr lang="en-US" sz="2800" dirty="0" smtClean="0"/>
              <a:t>I </a:t>
            </a:r>
            <a:r>
              <a:rPr lang="en-US" sz="2800" dirty="0"/>
              <a:t>cannot bear to see my child struggling</a:t>
            </a:r>
            <a:r>
              <a:rPr lang="en-US" sz="2800" dirty="0" smtClean="0"/>
              <a:t>.</a:t>
            </a:r>
            <a:endParaRPr lang="en-US" sz="2800" dirty="0"/>
          </a:p>
          <a:p>
            <a:pPr marL="282575" indent="-282575" algn="l">
              <a:lnSpc>
                <a:spcPct val="9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is possible for my child to live a normal life even though they have this chronic illness</a:t>
            </a:r>
            <a:r>
              <a:rPr lang="en-US" sz="2800" dirty="0" smtClean="0"/>
              <a:t>.</a:t>
            </a:r>
          </a:p>
          <a:p>
            <a:pPr marL="282575" indent="-282575" algn="l">
              <a:lnSpc>
                <a:spcPct val="80000"/>
              </a:lnSpc>
            </a:pPr>
            <a:r>
              <a:rPr lang="en-US" dirty="0" smtClean="0"/>
              <a:t>				</a:t>
            </a:r>
            <a:endParaRPr lang="en-US" sz="2000" i="1" dirty="0" smtClean="0"/>
          </a:p>
          <a:p>
            <a:pPr marL="282575" indent="-282575" algn="l">
              <a:lnSpc>
                <a:spcPct val="80000"/>
              </a:lnSpc>
            </a:pPr>
            <a:r>
              <a:rPr lang="en-US" sz="2000" i="1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379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904320"/>
              </p:ext>
            </p:extLst>
          </p:nvPr>
        </p:nvGraphicFramePr>
        <p:xfrm>
          <a:off x="533400" y="1828800"/>
          <a:ext cx="8153400" cy="4175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43262"/>
                <a:gridCol w="5610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Domain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Measure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Interference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Modified Brief Pain Inventory</a:t>
                      </a:r>
                      <a:r>
                        <a:rPr lang="en-US" sz="2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(MBPI)*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Interference Index (PII-SR, PII-P)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Intensity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McGill Visual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Analogue Scale (VAS)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Functional Disability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Functional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Disability Inventory (FDI </a:t>
                      </a:r>
                      <a:r>
                        <a:rPr lang="en-US" sz="2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adol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., parent)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Acceptance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Chronic Pain Acceptance Questionnaire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Parent Acceptance of Pediatric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Illness Questionnaire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Pain-related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Anxiety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 Anxiety Symptoms Scale (PASS-20)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Depression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Center for Epidemiological Studies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(CES-D)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Quality of Life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Impact of Pediatric Illness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Scale (IPI </a:t>
                      </a:r>
                      <a:r>
                        <a:rPr lang="en-US" sz="20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adol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., parent)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Parent Mood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Brief Symptom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Inventory (BSI-18)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6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953000"/>
          </a:xfrm>
        </p:spPr>
        <p:txBody>
          <a:bodyPr/>
          <a:lstStyle/>
          <a:p>
            <a:r>
              <a:rPr lang="en-US" b="1" dirty="0" smtClean="0"/>
              <a:t>22 potentially eligible patients identified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6 declined to participate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</a:t>
            </a:r>
            <a:r>
              <a:rPr lang="en-US" dirty="0" smtClean="0"/>
              <a:t> no longer eligible</a:t>
            </a:r>
          </a:p>
          <a:p>
            <a:r>
              <a:rPr lang="en-US" b="1" dirty="0" smtClean="0"/>
              <a:t>14 adolescent-parent pairs enrolled</a:t>
            </a:r>
          </a:p>
          <a:p>
            <a:pPr lvl="1"/>
            <a:r>
              <a:rPr lang="en-US" dirty="0" smtClean="0"/>
              <a:t>2 adolescents did not complete workshop</a:t>
            </a:r>
          </a:p>
          <a:p>
            <a:pPr lvl="1"/>
            <a:r>
              <a:rPr lang="en-US" dirty="0" smtClean="0"/>
              <a:t>2 adolescents and 5 parents did not return 3-month questionnaires</a:t>
            </a:r>
          </a:p>
          <a:p>
            <a:r>
              <a:rPr lang="en-US" dirty="0" smtClean="0"/>
              <a:t>10 adolescents and 7 parents presented here</a:t>
            </a:r>
          </a:p>
        </p:txBody>
      </p:sp>
    </p:spTree>
    <p:extLst>
      <p:ext uri="{BB962C8B-B14F-4D97-AF65-F5344CB8AC3E}">
        <p14:creationId xmlns:p14="http://schemas.microsoft.com/office/powerpoint/2010/main" val="18498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752600" y="152400"/>
            <a:ext cx="5715000" cy="1447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404040"/>
                </a:solidFill>
                <a:latin typeface="Times" pitchFamily="-112" charset="0"/>
              </a:rPr>
              <a:t>Day 1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" pitchFamily="-112" charset="0"/>
              </a:rPr>
              <a:t>Consent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rgbClr val="404040"/>
                </a:solidFill>
                <a:latin typeface="Times" pitchFamily="-112" charset="0"/>
              </a:rPr>
              <a:t>Baseline Questionnaires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" pitchFamily="-112" charset="0"/>
              </a:rPr>
              <a:t>ACT Session 1</a:t>
            </a:r>
            <a:endParaRPr kumimoji="0" lang="en-US" sz="220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Times" pitchFamily="-112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495800" y="1676400"/>
            <a:ext cx="228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752600" y="2209800"/>
            <a:ext cx="5715000" cy="1524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404040"/>
                </a:solidFill>
                <a:latin typeface="Times" pitchFamily="-112" charset="0"/>
              </a:rPr>
              <a:t>Day 2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" pitchFamily="-112" charset="0"/>
              </a:rPr>
              <a:t>ACT Session 2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404040"/>
                </a:solidFill>
                <a:latin typeface="Times" pitchFamily="-112" charset="0"/>
              </a:rPr>
              <a:t>ACT Session 3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" pitchFamily="-112" charset="0"/>
              </a:rPr>
              <a:t>Workbooks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Times" pitchFamily="-112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495800" y="3810000"/>
            <a:ext cx="2286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752600" y="4370832"/>
            <a:ext cx="5715000" cy="8869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404040"/>
                </a:solidFill>
                <a:latin typeface="Times" pitchFamily="-112" charset="0"/>
              </a:rPr>
              <a:t>1 month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404040"/>
                </a:solidFill>
                <a:latin typeface="Times" pitchFamily="-112" charset="0"/>
              </a:rPr>
              <a:t>Telephone “booster session”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752600" y="5791200"/>
            <a:ext cx="5715000" cy="896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404040"/>
                </a:solidFill>
                <a:latin typeface="Times" pitchFamily="-112" charset="0"/>
              </a:rPr>
              <a:t>3</a:t>
            </a:r>
            <a:r>
              <a:rPr lang="en-US" sz="2800" b="1" dirty="0" smtClean="0">
                <a:solidFill>
                  <a:srgbClr val="404040"/>
                </a:solidFill>
                <a:latin typeface="Times" pitchFamily="-112" charset="0"/>
              </a:rPr>
              <a:t> months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404040"/>
                </a:solidFill>
                <a:latin typeface="Times" pitchFamily="-112" charset="0"/>
              </a:rPr>
              <a:t>Follow-up questionnaires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4495800" y="5334000"/>
            <a:ext cx="228600" cy="4389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>
          <a:xfrm>
            <a:off x="193675" y="228600"/>
            <a:ext cx="8566150" cy="10239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sto MT" charset="0"/>
                <a:ea typeface="ＭＳ Ｐゴシック" charset="0"/>
                <a:cs typeface="ＭＳ Ｐゴシック" charset="0"/>
              </a:rPr>
              <a:t>Intervention</a:t>
            </a:r>
            <a:endParaRPr lang="en-US" sz="36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Arrow Connector 8"/>
          <p:cNvCxnSpPr>
            <a:stCxn id="2" idx="6"/>
          </p:cNvCxnSpPr>
          <p:nvPr/>
        </p:nvCxnSpPr>
        <p:spPr bwMode="auto">
          <a:xfrm>
            <a:off x="3733800" y="47244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981200" y="3886200"/>
            <a:ext cx="4191000" cy="1676400"/>
            <a:chOff x="762000" y="2133600"/>
            <a:chExt cx="4191000" cy="1676400"/>
          </a:xfrm>
        </p:grpSpPr>
        <p:sp>
          <p:nvSpPr>
            <p:cNvPr id="2" name="Oval 1"/>
            <p:cNvSpPr/>
            <p:nvPr/>
          </p:nvSpPr>
          <p:spPr bwMode="auto">
            <a:xfrm>
              <a:off x="762000" y="2133600"/>
              <a:ext cx="1752600" cy="1676400"/>
            </a:xfrm>
            <a:prstGeom prst="ellipse">
              <a:avLst/>
            </a:prstGeom>
            <a:solidFill>
              <a:srgbClr val="679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2586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Pain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00400" y="2133600"/>
              <a:ext cx="1752600" cy="1676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5800" y="4415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Behavior A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415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Go to bed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38200" y="1143000"/>
            <a:ext cx="685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charset="2"/>
              <a:buChar char="Ø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Lucida Grande"/>
              <a:buChar char="▸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l"/>
            <a:endParaRPr lang="en-US" sz="800" dirty="0" smtClean="0"/>
          </a:p>
          <a:p>
            <a:pPr algn="l"/>
            <a:r>
              <a:rPr lang="en-US" b="1" u="sng" dirty="0" smtClean="0"/>
              <a:t>Mindfulness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Mindful breathing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Noticing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Body scans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>
          <a:xfrm>
            <a:off x="193675" y="228600"/>
            <a:ext cx="8566150" cy="10239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sto MT" charset="0"/>
                <a:ea typeface="ＭＳ Ｐゴシック" charset="0"/>
                <a:cs typeface="ＭＳ Ｐゴシック" charset="0"/>
              </a:rPr>
              <a:t>Intervention</a:t>
            </a:r>
            <a:endParaRPr lang="en-US" sz="36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Straight Arrow Connector 8"/>
          <p:cNvCxnSpPr>
            <a:stCxn id="2" idx="6"/>
          </p:cNvCxnSpPr>
          <p:nvPr/>
        </p:nvCxnSpPr>
        <p:spPr bwMode="auto">
          <a:xfrm>
            <a:off x="3733800" y="47244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1981200" y="3886200"/>
            <a:ext cx="1752600" cy="1676400"/>
          </a:xfrm>
          <a:prstGeom prst="ellipse">
            <a:avLst/>
          </a:prstGeom>
          <a:solidFill>
            <a:srgbClr val="679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338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Pain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9600" y="3886200"/>
            <a:ext cx="1828800" cy="1676400"/>
            <a:chOff x="3276600" y="2133600"/>
            <a:chExt cx="1828800" cy="1676400"/>
          </a:xfrm>
        </p:grpSpPr>
        <p:sp>
          <p:nvSpPr>
            <p:cNvPr id="20" name="Oval 19"/>
            <p:cNvSpPr/>
            <p:nvPr/>
          </p:nvSpPr>
          <p:spPr bwMode="auto">
            <a:xfrm>
              <a:off x="3276600" y="2133600"/>
              <a:ext cx="1752600" cy="1676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6670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Go to bed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3733800" y="4724400"/>
            <a:ext cx="2590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38200" y="1143000"/>
            <a:ext cx="685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charset="2"/>
              <a:buChar char="Ø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Lucida Grande"/>
              <a:buChar char="▸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l"/>
            <a:endParaRPr lang="en-US" sz="800" dirty="0" smtClean="0"/>
          </a:p>
          <a:p>
            <a:pPr algn="l"/>
            <a:r>
              <a:rPr lang="en-US" b="1" u="sng" dirty="0" smtClean="0"/>
              <a:t>Mindfulness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Mindful breathing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Noticing</a:t>
            </a:r>
          </a:p>
          <a:p>
            <a:pPr marL="457200" indent="-457200" algn="l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Body scans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2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>
          <a:xfrm>
            <a:off x="193675" y="228600"/>
            <a:ext cx="8566150" cy="10239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sto MT" charset="0"/>
                <a:ea typeface="ＭＳ Ｐゴシック" charset="0"/>
                <a:cs typeface="ＭＳ Ｐゴシック" charset="0"/>
              </a:rPr>
              <a:t>Intervention</a:t>
            </a:r>
            <a:endParaRPr lang="en-US" sz="36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4400" y="1219200"/>
            <a:ext cx="6858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charset="2"/>
              <a:buChar char="Ø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Lucida Grande"/>
              <a:buChar char="▸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l"/>
            <a:endParaRPr lang="en-US" sz="800" dirty="0" smtClean="0"/>
          </a:p>
          <a:p>
            <a:pPr algn="l"/>
            <a:r>
              <a:rPr lang="en-US" b="1" u="sng" dirty="0" smtClean="0"/>
              <a:t>Acceptance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Expansion exercise:</a:t>
            </a:r>
          </a:p>
          <a:p>
            <a:pPr marL="1200150" lvl="1" indent="-457200"/>
            <a:r>
              <a:rPr lang="en-US" dirty="0" smtClean="0"/>
              <a:t>Observe</a:t>
            </a:r>
          </a:p>
          <a:p>
            <a:pPr marL="1200150" lvl="1" indent="-457200"/>
            <a:r>
              <a:rPr lang="en-US" dirty="0" smtClean="0"/>
              <a:t>Breathe</a:t>
            </a:r>
          </a:p>
          <a:p>
            <a:pPr marL="1200150" lvl="1" indent="-457200"/>
            <a:r>
              <a:rPr lang="en-US" dirty="0" smtClean="0"/>
              <a:t>Create space</a:t>
            </a:r>
          </a:p>
          <a:p>
            <a:pPr marL="1200150" lvl="1" indent="-457200"/>
            <a:r>
              <a:rPr lang="en-US" dirty="0" smtClean="0"/>
              <a:t>Allow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Neurofibromatosis Type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Autosomal dominant condition affecting 1:3500</a:t>
            </a:r>
            <a:endParaRPr lang="en-US" dirty="0"/>
          </a:p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smtClean="0"/>
              <a:t>Symptoms highly variable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err="1" smtClean="0"/>
              <a:t>Plexiform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Neurofibromas</a:t>
            </a:r>
            <a:r>
              <a:rPr lang="en-US" altLang="ja-JP" dirty="0" smtClean="0"/>
              <a:t> (PNs)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>
                <a:solidFill>
                  <a:schemeClr val="accent4"/>
                </a:solidFill>
              </a:rPr>
              <a:t>Dermal tumors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>
                <a:solidFill>
                  <a:schemeClr val="accent4"/>
                </a:solidFill>
              </a:rPr>
              <a:t>Scoliosis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err="1">
                <a:solidFill>
                  <a:schemeClr val="accent4"/>
                </a:solidFill>
              </a:rPr>
              <a:t>Glomus</a:t>
            </a:r>
            <a:r>
              <a:rPr lang="en-US" altLang="ja-JP" dirty="0">
                <a:solidFill>
                  <a:schemeClr val="accent4"/>
                </a:solidFill>
              </a:rPr>
              <a:t> tumors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>
                <a:solidFill>
                  <a:schemeClr val="accent4"/>
                </a:solidFill>
              </a:rPr>
              <a:t>Chronic headaches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>
                <a:solidFill>
                  <a:schemeClr val="accent4"/>
                </a:solidFill>
              </a:rPr>
              <a:t>Gastrointestinal </a:t>
            </a:r>
            <a:r>
              <a:rPr lang="en-US" altLang="ja-JP" dirty="0" smtClean="0">
                <a:solidFill>
                  <a:schemeClr val="accent4"/>
                </a:solidFill>
              </a:rPr>
              <a:t>problems</a:t>
            </a:r>
            <a:endParaRPr lang="en-US" altLang="ja-JP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193675" y="152400"/>
            <a:ext cx="8566150" cy="11652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sto MT" charset="0"/>
                <a:ea typeface="ＭＳ Ｐゴシック" charset="0"/>
                <a:cs typeface="ＭＳ Ｐゴシック" charset="0"/>
              </a:rPr>
              <a:t>Intervention</a:t>
            </a:r>
            <a:endParaRPr lang="en-US" sz="36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ubtitle 2"/>
          <p:cNvSpPr txBox="1">
            <a:spLocks/>
          </p:cNvSpPr>
          <p:nvPr/>
        </p:nvSpPr>
        <p:spPr bwMode="auto">
          <a:xfrm>
            <a:off x="457200" y="14478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ts val="600"/>
              </a:spcBef>
            </a:pPr>
            <a:r>
              <a:rPr lang="en-US" sz="3200" b="1" u="sng" dirty="0" err="1" smtClean="0">
                <a:solidFill>
                  <a:srgbClr val="FFFFFF"/>
                </a:solidFill>
                <a:latin typeface="Calisto MT" charset="0"/>
              </a:rPr>
              <a:t>Defusion</a:t>
            </a:r>
            <a:endParaRPr lang="en-US" sz="3200" b="1" u="sng" dirty="0">
              <a:solidFill>
                <a:srgbClr val="FFFFFF"/>
              </a:solidFill>
              <a:latin typeface="Calisto MT" charset="0"/>
            </a:endParaRPr>
          </a:p>
          <a:p>
            <a:pPr defTabSz="914400" eaLnBrk="1" hangingPunct="1">
              <a:spcBef>
                <a:spcPts val="600"/>
              </a:spcBef>
            </a:pPr>
            <a:endParaRPr lang="en-US" dirty="0" smtClean="0">
              <a:solidFill>
                <a:srgbClr val="FFFFFF"/>
              </a:solidFill>
              <a:latin typeface="Calisto MT" charset="0"/>
            </a:endParaRPr>
          </a:p>
          <a:p>
            <a:pPr defTabSz="914400" eaLnBrk="1" hangingPunct="1">
              <a:spcBef>
                <a:spcPts val="600"/>
              </a:spcBef>
            </a:pPr>
            <a:r>
              <a:rPr lang="en-US" i="1" dirty="0" smtClean="0">
                <a:solidFill>
                  <a:srgbClr val="FFFFFF"/>
                </a:solidFill>
                <a:latin typeface="Calisto MT" charset="0"/>
              </a:rPr>
              <a:t>“I used to think that the brain was the most wonderful organ in my body.  Then I realized who was telling me this.”</a:t>
            </a:r>
          </a:p>
          <a:p>
            <a:pPr defTabSz="914400" eaLnBrk="1" hangingPunct="1">
              <a:spcBef>
                <a:spcPts val="600"/>
              </a:spcBef>
            </a:pPr>
            <a:r>
              <a:rPr lang="en-US" dirty="0">
                <a:solidFill>
                  <a:srgbClr val="FFFFFF"/>
                </a:solidFill>
                <a:latin typeface="Calisto MT" charset="0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Calisto MT" charset="0"/>
              </a:rPr>
              <a:t>					~ </a:t>
            </a:r>
            <a:r>
              <a:rPr lang="en-US" dirty="0" err="1" smtClean="0">
                <a:solidFill>
                  <a:srgbClr val="FFFFFF"/>
                </a:solidFill>
                <a:latin typeface="Calisto MT" charset="0"/>
              </a:rPr>
              <a:t>Emo</a:t>
            </a:r>
            <a:r>
              <a:rPr lang="en-US" dirty="0" smtClean="0">
                <a:solidFill>
                  <a:srgbClr val="FFFFFF"/>
                </a:solidFill>
                <a:latin typeface="Calisto MT" charset="0"/>
              </a:rPr>
              <a:t> Phillips</a:t>
            </a:r>
            <a:endParaRPr lang="en-US" dirty="0">
              <a:solidFill>
                <a:srgbClr val="FFFFFF"/>
              </a:solidFill>
              <a:latin typeface="Calisto MT" charset="0"/>
            </a:endParaRPr>
          </a:p>
          <a:p>
            <a:pPr defTabSz="914400" eaLnBrk="1" hangingPunct="1">
              <a:spcBef>
                <a:spcPts val="600"/>
              </a:spcBef>
            </a:pPr>
            <a:endParaRPr lang="en-US" dirty="0" smtClean="0">
              <a:solidFill>
                <a:srgbClr val="FFFFFF"/>
              </a:solidFill>
              <a:latin typeface="Calisto MT" charset="0"/>
            </a:endParaRPr>
          </a:p>
          <a:p>
            <a:pPr defTabSz="914400"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FFFFFF"/>
                </a:solidFill>
                <a:latin typeface="Calisto MT" charset="0"/>
              </a:rPr>
              <a:t>“</a:t>
            </a:r>
            <a:r>
              <a:rPr lang="en-US" dirty="0">
                <a:solidFill>
                  <a:srgbClr val="FFFFFF"/>
                </a:solidFill>
                <a:latin typeface="Calisto MT" charset="0"/>
              </a:rPr>
              <a:t>I </a:t>
            </a:r>
            <a:r>
              <a:rPr lang="en-US" dirty="0" smtClean="0">
                <a:solidFill>
                  <a:srgbClr val="FFFFFF"/>
                </a:solidFill>
                <a:latin typeface="Calisto MT" charset="0"/>
              </a:rPr>
              <a:t>have to go to bed.” </a:t>
            </a:r>
            <a:endParaRPr lang="en-US" dirty="0">
              <a:solidFill>
                <a:srgbClr val="FFFFFF"/>
              </a:solidFill>
              <a:latin typeface="Calisto MT" charset="0"/>
            </a:endParaRPr>
          </a:p>
          <a:p>
            <a:pPr defTabSz="914400" eaLnBrk="1" hangingPunct="1">
              <a:spcBef>
                <a:spcPts val="600"/>
              </a:spcBef>
            </a:pPr>
            <a:endParaRPr lang="en-US" dirty="0">
              <a:solidFill>
                <a:srgbClr val="FFFFFF"/>
              </a:solidFill>
              <a:latin typeface="Calisto MT" charset="0"/>
            </a:endParaRPr>
          </a:p>
          <a:p>
            <a:pPr defTabSz="914400"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FFFFFF"/>
                </a:solidFill>
                <a:latin typeface="Calisto MT" charset="0"/>
              </a:rPr>
              <a:t>“</a:t>
            </a:r>
            <a:r>
              <a:rPr lang="en-US" dirty="0">
                <a:solidFill>
                  <a:srgbClr val="FFFFFF"/>
                </a:solidFill>
                <a:latin typeface="Calisto MT" charset="0"/>
              </a:rPr>
              <a:t>I notice my mind having the thought that I </a:t>
            </a:r>
            <a:r>
              <a:rPr lang="en-US" dirty="0" smtClean="0">
                <a:solidFill>
                  <a:srgbClr val="FFFFFF"/>
                </a:solidFill>
                <a:latin typeface="Calisto MT" charset="0"/>
              </a:rPr>
              <a:t>have to go to bed.”</a:t>
            </a:r>
            <a:endParaRPr lang="en-US" dirty="0">
              <a:solidFill>
                <a:srgbClr val="FFFFFF"/>
              </a:solidFill>
              <a:latin typeface="Calisto MT" charset="0"/>
            </a:endParaRPr>
          </a:p>
          <a:p>
            <a:pPr defTabSz="914400" eaLnBrk="1" hangingPunct="1">
              <a:spcBef>
                <a:spcPts val="600"/>
              </a:spcBef>
              <a:buFont typeface="Arial" charset="0"/>
              <a:buChar char="•"/>
            </a:pPr>
            <a:endParaRPr lang="en-US" dirty="0" smtClean="0">
              <a:solidFill>
                <a:srgbClr val="FFFFFF"/>
              </a:solidFill>
              <a:latin typeface="Calisto MT" charset="0"/>
            </a:endParaRPr>
          </a:p>
          <a:p>
            <a:pPr defTabSz="914400" eaLnBrk="1" hangingPunct="1">
              <a:spcBef>
                <a:spcPts val="600"/>
              </a:spcBef>
              <a:buFont typeface="Arial" charset="0"/>
              <a:buChar char="•"/>
            </a:pPr>
            <a:endParaRPr lang="en-US" dirty="0" smtClean="0">
              <a:solidFill>
                <a:srgbClr val="FFFFFF"/>
              </a:solidFill>
              <a:latin typeface="Calisto MT" charset="0"/>
            </a:endParaRPr>
          </a:p>
          <a:p>
            <a:pPr defTabSz="914400" eaLnBrk="1" hangingPunct="1">
              <a:spcBef>
                <a:spcPts val="600"/>
              </a:spcBef>
            </a:pPr>
            <a:endParaRPr lang="en-US" dirty="0" smtClean="0">
              <a:solidFill>
                <a:srgbClr val="FFFFFF"/>
              </a:solidFill>
              <a:latin typeface="Calisto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762000" y="2133600"/>
            <a:ext cx="1752600" cy="1676400"/>
          </a:xfrm>
          <a:prstGeom prst="ellipse">
            <a:avLst/>
          </a:prstGeom>
          <a:solidFill>
            <a:srgbClr val="679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586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Pain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96000" y="2133600"/>
            <a:ext cx="1828800" cy="1676400"/>
            <a:chOff x="3276600" y="2133600"/>
            <a:chExt cx="1828800" cy="1676400"/>
          </a:xfrm>
        </p:grpSpPr>
        <p:sp>
          <p:nvSpPr>
            <p:cNvPr id="20" name="Oval 19"/>
            <p:cNvSpPr/>
            <p:nvPr/>
          </p:nvSpPr>
          <p:spPr bwMode="auto">
            <a:xfrm>
              <a:off x="3276600" y="2133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6625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Go to bed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2514600" y="2971800"/>
            <a:ext cx="3429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2514600" y="228600"/>
            <a:ext cx="2362200" cy="2743200"/>
            <a:chOff x="2514600" y="228600"/>
            <a:chExt cx="2362200" cy="2743200"/>
          </a:xfrm>
        </p:grpSpPr>
        <p:cxnSp>
          <p:nvCxnSpPr>
            <p:cNvPr id="14" name="Straight Arrow Connector 13"/>
            <p:cNvCxnSpPr>
              <a:stCxn id="2" idx="6"/>
            </p:cNvCxnSpPr>
            <p:nvPr/>
          </p:nvCxnSpPr>
          <p:spPr bwMode="auto">
            <a:xfrm flipV="1">
              <a:off x="2514600" y="1752600"/>
              <a:ext cx="838200" cy="1219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3124200" y="228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14600" y="2971800"/>
            <a:ext cx="2819400" cy="3429000"/>
            <a:chOff x="2514600" y="2971800"/>
            <a:chExt cx="2819400" cy="3429000"/>
          </a:xfrm>
        </p:grpSpPr>
        <p:cxnSp>
          <p:nvCxnSpPr>
            <p:cNvPr id="12" name="Straight Arrow Connector 11"/>
            <p:cNvCxnSpPr>
              <a:stCxn id="2" idx="6"/>
            </p:cNvCxnSpPr>
            <p:nvPr/>
          </p:nvCxnSpPr>
          <p:spPr bwMode="auto">
            <a:xfrm>
              <a:off x="2514600" y="2971800"/>
              <a:ext cx="1600200" cy="1752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3581400" y="47244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14600" y="2971800"/>
            <a:ext cx="5105400" cy="2971800"/>
            <a:chOff x="2514600" y="2971800"/>
            <a:chExt cx="5105400" cy="2971800"/>
          </a:xfrm>
        </p:grpSpPr>
        <p:cxnSp>
          <p:nvCxnSpPr>
            <p:cNvPr id="7" name="Straight Arrow Connector 6"/>
            <p:cNvCxnSpPr>
              <a:stCxn id="2" idx="6"/>
            </p:cNvCxnSpPr>
            <p:nvPr/>
          </p:nvCxnSpPr>
          <p:spPr bwMode="auto">
            <a:xfrm>
              <a:off x="2514600" y="2971800"/>
              <a:ext cx="335280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Oval 21"/>
            <p:cNvSpPr/>
            <p:nvPr/>
          </p:nvSpPr>
          <p:spPr bwMode="auto">
            <a:xfrm>
              <a:off x="5867400" y="4267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14600" y="304800"/>
            <a:ext cx="5029200" cy="2667000"/>
            <a:chOff x="2514600" y="304800"/>
            <a:chExt cx="5029200" cy="2667000"/>
          </a:xfrm>
        </p:grpSpPr>
        <p:cxnSp>
          <p:nvCxnSpPr>
            <p:cNvPr id="5" name="Straight Arrow Connector 4"/>
            <p:cNvCxnSpPr>
              <a:stCxn id="2" idx="6"/>
            </p:cNvCxnSpPr>
            <p:nvPr/>
          </p:nvCxnSpPr>
          <p:spPr bwMode="auto">
            <a:xfrm flipV="1">
              <a:off x="2514600" y="1524000"/>
              <a:ext cx="3276600" cy="144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5791200" y="3048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6800" y="2971800"/>
            <a:ext cx="1752600" cy="3733800"/>
            <a:chOff x="1066800" y="2971800"/>
            <a:chExt cx="1752600" cy="3733800"/>
          </a:xfrm>
        </p:grpSpPr>
        <p:cxnSp>
          <p:nvCxnSpPr>
            <p:cNvPr id="17" name="Straight Arrow Connector 16"/>
            <p:cNvCxnSpPr>
              <a:stCxn id="2" idx="6"/>
            </p:cNvCxnSpPr>
            <p:nvPr/>
          </p:nvCxnSpPr>
          <p:spPr bwMode="auto">
            <a:xfrm flipH="1">
              <a:off x="2133600" y="2971800"/>
              <a:ext cx="381000" cy="1981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1066800" y="5029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53200" y="838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0" y="76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4876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200" y="533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5562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676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0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41" grpId="0"/>
      <p:bldP spid="42" grpId="0"/>
      <p:bldP spid="43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62400"/>
            <a:ext cx="1570315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181600"/>
            <a:ext cx="19050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876800"/>
            <a:ext cx="1780032" cy="1787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143000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Values:</a:t>
            </a:r>
            <a:r>
              <a:rPr lang="en-US" sz="3200" dirty="0" smtClean="0"/>
              <a:t> Who or what is important to you?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133600"/>
            <a:ext cx="18288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2133600"/>
            <a:ext cx="1752600" cy="2400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2667000"/>
            <a:ext cx="2108200" cy="210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3810000"/>
            <a:ext cx="15113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1981200"/>
            <a:ext cx="1447800" cy="14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762000" y="2133600"/>
            <a:ext cx="1752600" cy="1676400"/>
          </a:xfrm>
          <a:prstGeom prst="ellipse">
            <a:avLst/>
          </a:prstGeom>
          <a:solidFill>
            <a:srgbClr val="679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586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Pain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96000" y="2133600"/>
            <a:ext cx="1828800" cy="1676400"/>
            <a:chOff x="3276600" y="2133600"/>
            <a:chExt cx="1828800" cy="1676400"/>
          </a:xfrm>
        </p:grpSpPr>
        <p:sp>
          <p:nvSpPr>
            <p:cNvPr id="20" name="Oval 19"/>
            <p:cNvSpPr/>
            <p:nvPr/>
          </p:nvSpPr>
          <p:spPr bwMode="auto">
            <a:xfrm>
              <a:off x="3276600" y="2133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6625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Go to bed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2514600" y="2971800"/>
            <a:ext cx="3429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2514600" y="228600"/>
            <a:ext cx="2362200" cy="2743200"/>
            <a:chOff x="2514600" y="228600"/>
            <a:chExt cx="2362200" cy="2743200"/>
          </a:xfrm>
        </p:grpSpPr>
        <p:cxnSp>
          <p:nvCxnSpPr>
            <p:cNvPr id="14" name="Straight Arrow Connector 13"/>
            <p:cNvCxnSpPr>
              <a:stCxn id="2" idx="6"/>
            </p:cNvCxnSpPr>
            <p:nvPr/>
          </p:nvCxnSpPr>
          <p:spPr bwMode="auto">
            <a:xfrm flipV="1">
              <a:off x="2514600" y="1752600"/>
              <a:ext cx="838200" cy="1219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3124200" y="228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14600" y="2971800"/>
            <a:ext cx="2819400" cy="3429000"/>
            <a:chOff x="2514600" y="2971800"/>
            <a:chExt cx="2819400" cy="3429000"/>
          </a:xfrm>
        </p:grpSpPr>
        <p:cxnSp>
          <p:nvCxnSpPr>
            <p:cNvPr id="12" name="Straight Arrow Connector 11"/>
            <p:cNvCxnSpPr>
              <a:stCxn id="2" idx="6"/>
            </p:cNvCxnSpPr>
            <p:nvPr/>
          </p:nvCxnSpPr>
          <p:spPr bwMode="auto">
            <a:xfrm>
              <a:off x="2514600" y="2971800"/>
              <a:ext cx="1600200" cy="1752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3581400" y="47244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14600" y="2971800"/>
            <a:ext cx="5105400" cy="2971800"/>
            <a:chOff x="2514600" y="2971800"/>
            <a:chExt cx="5105400" cy="2971800"/>
          </a:xfrm>
        </p:grpSpPr>
        <p:cxnSp>
          <p:nvCxnSpPr>
            <p:cNvPr id="7" name="Straight Arrow Connector 6"/>
            <p:cNvCxnSpPr>
              <a:stCxn id="2" idx="6"/>
            </p:cNvCxnSpPr>
            <p:nvPr/>
          </p:nvCxnSpPr>
          <p:spPr bwMode="auto">
            <a:xfrm>
              <a:off x="2514600" y="2971800"/>
              <a:ext cx="335280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Oval 21"/>
            <p:cNvSpPr/>
            <p:nvPr/>
          </p:nvSpPr>
          <p:spPr bwMode="auto">
            <a:xfrm>
              <a:off x="5867400" y="4267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14600" y="304800"/>
            <a:ext cx="5029200" cy="2667000"/>
            <a:chOff x="2514600" y="304800"/>
            <a:chExt cx="5029200" cy="2667000"/>
          </a:xfrm>
        </p:grpSpPr>
        <p:cxnSp>
          <p:nvCxnSpPr>
            <p:cNvPr id="5" name="Straight Arrow Connector 4"/>
            <p:cNvCxnSpPr>
              <a:stCxn id="2" idx="6"/>
            </p:cNvCxnSpPr>
            <p:nvPr/>
          </p:nvCxnSpPr>
          <p:spPr bwMode="auto">
            <a:xfrm flipV="1">
              <a:off x="2514600" y="1524000"/>
              <a:ext cx="3276600" cy="144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5791200" y="3048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6800" y="2971800"/>
            <a:ext cx="1752600" cy="3733800"/>
            <a:chOff x="1066800" y="2971800"/>
            <a:chExt cx="1752600" cy="3733800"/>
          </a:xfrm>
        </p:grpSpPr>
        <p:cxnSp>
          <p:nvCxnSpPr>
            <p:cNvPr id="17" name="Straight Arrow Connector 16"/>
            <p:cNvCxnSpPr>
              <a:stCxn id="2" idx="6"/>
            </p:cNvCxnSpPr>
            <p:nvPr/>
          </p:nvCxnSpPr>
          <p:spPr bwMode="auto">
            <a:xfrm flipH="1">
              <a:off x="2133600" y="2971800"/>
              <a:ext cx="381000" cy="1981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1066800" y="5029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53200" y="838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0" y="76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4876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200" y="533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5562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676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?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5181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Do math homework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762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Read a book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541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Call a friend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685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04040"/>
                </a:solidFill>
              </a:rPr>
              <a:t>Go to yoga class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9800" y="4800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Body scan</a:t>
            </a:r>
            <a:endParaRPr lang="en-US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  <p:bldP spid="41" grpId="0"/>
      <p:bldP spid="42" grpId="0"/>
      <p:bldP spid="43" grpId="0"/>
      <p:bldP spid="29" grpId="0"/>
      <p:bldP spid="30" grpId="0"/>
      <p:bldP spid="31" grpId="0"/>
      <p:bldP spid="32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Willingness and Commitment</a:t>
            </a:r>
          </a:p>
          <a:p>
            <a:r>
              <a:rPr lang="en-US" dirty="0" smtClean="0"/>
              <a:t>Tug-of-war + Demons on the boat</a:t>
            </a:r>
          </a:p>
        </p:txBody>
      </p:sp>
    </p:spTree>
    <p:extLst>
      <p:ext uri="{BB962C8B-B14F-4D97-AF65-F5344CB8AC3E}">
        <p14:creationId xmlns:p14="http://schemas.microsoft.com/office/powerpoint/2010/main" val="14499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Bringing it all together…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ACTing</a:t>
            </a:r>
            <a:r>
              <a:rPr lang="en-US" dirty="0" smtClean="0"/>
              <a:t> Out” exercise</a:t>
            </a:r>
          </a:p>
        </p:txBody>
      </p:sp>
    </p:spTree>
    <p:extLst>
      <p:ext uri="{BB962C8B-B14F-4D97-AF65-F5344CB8AC3E}">
        <p14:creationId xmlns:p14="http://schemas.microsoft.com/office/powerpoint/2010/main" val="24256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762000" y="2133600"/>
            <a:ext cx="1752600" cy="1676400"/>
          </a:xfrm>
          <a:prstGeom prst="ellipse">
            <a:avLst/>
          </a:prstGeom>
          <a:solidFill>
            <a:srgbClr val="679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586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Pain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96000" y="2133600"/>
            <a:ext cx="1828800" cy="1676400"/>
            <a:chOff x="3276600" y="2133600"/>
            <a:chExt cx="1828800" cy="1676400"/>
          </a:xfrm>
        </p:grpSpPr>
        <p:sp>
          <p:nvSpPr>
            <p:cNvPr id="20" name="Oval 19"/>
            <p:cNvSpPr/>
            <p:nvPr/>
          </p:nvSpPr>
          <p:spPr bwMode="auto">
            <a:xfrm>
              <a:off x="3276600" y="2133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6625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Go to bed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2514600" y="2971800"/>
            <a:ext cx="3429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2514600" y="228600"/>
            <a:ext cx="2362200" cy="2743200"/>
            <a:chOff x="2514600" y="228600"/>
            <a:chExt cx="2362200" cy="2743200"/>
          </a:xfrm>
        </p:grpSpPr>
        <p:cxnSp>
          <p:nvCxnSpPr>
            <p:cNvPr id="14" name="Straight Arrow Connector 13"/>
            <p:cNvCxnSpPr>
              <a:stCxn id="2" idx="6"/>
            </p:cNvCxnSpPr>
            <p:nvPr/>
          </p:nvCxnSpPr>
          <p:spPr bwMode="auto">
            <a:xfrm flipV="1">
              <a:off x="2514600" y="1752600"/>
              <a:ext cx="838200" cy="1219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3124200" y="228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14600" y="2971800"/>
            <a:ext cx="2819400" cy="3429000"/>
            <a:chOff x="2514600" y="2971800"/>
            <a:chExt cx="2819400" cy="3429000"/>
          </a:xfrm>
        </p:grpSpPr>
        <p:cxnSp>
          <p:nvCxnSpPr>
            <p:cNvPr id="12" name="Straight Arrow Connector 11"/>
            <p:cNvCxnSpPr>
              <a:stCxn id="2" idx="6"/>
            </p:cNvCxnSpPr>
            <p:nvPr/>
          </p:nvCxnSpPr>
          <p:spPr bwMode="auto">
            <a:xfrm>
              <a:off x="2514600" y="2971800"/>
              <a:ext cx="1600200" cy="1752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3581400" y="47244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14600" y="2971800"/>
            <a:ext cx="5105400" cy="2971800"/>
            <a:chOff x="2514600" y="2971800"/>
            <a:chExt cx="5105400" cy="2971800"/>
          </a:xfrm>
        </p:grpSpPr>
        <p:cxnSp>
          <p:nvCxnSpPr>
            <p:cNvPr id="7" name="Straight Arrow Connector 6"/>
            <p:cNvCxnSpPr>
              <a:stCxn id="2" idx="6"/>
            </p:cNvCxnSpPr>
            <p:nvPr/>
          </p:nvCxnSpPr>
          <p:spPr bwMode="auto">
            <a:xfrm>
              <a:off x="2514600" y="2971800"/>
              <a:ext cx="335280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Oval 21"/>
            <p:cNvSpPr/>
            <p:nvPr/>
          </p:nvSpPr>
          <p:spPr bwMode="auto">
            <a:xfrm>
              <a:off x="5867400" y="4267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14600" y="304800"/>
            <a:ext cx="5029200" cy="2667000"/>
            <a:chOff x="2514600" y="304800"/>
            <a:chExt cx="5029200" cy="2667000"/>
          </a:xfrm>
        </p:grpSpPr>
        <p:cxnSp>
          <p:nvCxnSpPr>
            <p:cNvPr id="5" name="Straight Arrow Connector 4"/>
            <p:cNvCxnSpPr>
              <a:stCxn id="2" idx="6"/>
            </p:cNvCxnSpPr>
            <p:nvPr/>
          </p:nvCxnSpPr>
          <p:spPr bwMode="auto">
            <a:xfrm flipV="1">
              <a:off x="2514600" y="1524000"/>
              <a:ext cx="3276600" cy="1447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5791200" y="3048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66800" y="2971800"/>
            <a:ext cx="1752600" cy="3733800"/>
            <a:chOff x="1066800" y="2971800"/>
            <a:chExt cx="1752600" cy="3733800"/>
          </a:xfrm>
        </p:grpSpPr>
        <p:cxnSp>
          <p:nvCxnSpPr>
            <p:cNvPr id="17" name="Straight Arrow Connector 16"/>
            <p:cNvCxnSpPr>
              <a:stCxn id="2" idx="6"/>
            </p:cNvCxnSpPr>
            <p:nvPr/>
          </p:nvCxnSpPr>
          <p:spPr bwMode="auto">
            <a:xfrm flipH="1">
              <a:off x="2133600" y="2971800"/>
              <a:ext cx="381000" cy="1981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1066800" y="5029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57600" y="51888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Do math homework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7692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Read a book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54174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Call a friend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6930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04040"/>
                </a:solidFill>
              </a:rPr>
              <a:t>Go to yoga class</a:t>
            </a:r>
            <a:endParaRPr lang="en-US" b="1" dirty="0">
              <a:solidFill>
                <a:srgbClr val="40404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9800" y="4796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</a:rPr>
              <a:t>Body scan</a:t>
            </a:r>
            <a:endParaRPr lang="en-US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2133600"/>
            <a:ext cx="1752600" cy="1676400"/>
            <a:chOff x="762000" y="2133600"/>
            <a:chExt cx="1752600" cy="1676400"/>
          </a:xfrm>
        </p:grpSpPr>
        <p:sp>
          <p:nvSpPr>
            <p:cNvPr id="2" name="Oval 1"/>
            <p:cNvSpPr/>
            <p:nvPr/>
          </p:nvSpPr>
          <p:spPr bwMode="auto">
            <a:xfrm>
              <a:off x="762000" y="2133600"/>
              <a:ext cx="1752600" cy="1676400"/>
            </a:xfrm>
            <a:prstGeom prst="ellipse">
              <a:avLst/>
            </a:prstGeom>
            <a:solidFill>
              <a:srgbClr val="679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2586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Pain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0" y="2133600"/>
            <a:ext cx="1828800" cy="1676400"/>
            <a:chOff x="3276600" y="2133600"/>
            <a:chExt cx="1828800" cy="1676400"/>
          </a:xfrm>
        </p:grpSpPr>
        <p:sp>
          <p:nvSpPr>
            <p:cNvPr id="20" name="Oval 19"/>
            <p:cNvSpPr/>
            <p:nvPr/>
          </p:nvSpPr>
          <p:spPr bwMode="auto">
            <a:xfrm>
              <a:off x="3276600" y="2133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6625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Go to bed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81400" y="4724400"/>
            <a:ext cx="1828800" cy="1676400"/>
            <a:chOff x="3581400" y="4724400"/>
            <a:chExt cx="1828800" cy="1676400"/>
          </a:xfrm>
        </p:grpSpPr>
        <p:sp>
          <p:nvSpPr>
            <p:cNvPr id="21" name="Oval 20"/>
            <p:cNvSpPr/>
            <p:nvPr/>
          </p:nvSpPr>
          <p:spPr bwMode="auto">
            <a:xfrm>
              <a:off x="3581400" y="47244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5188803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Do math homework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00" y="304800"/>
            <a:ext cx="1752600" cy="1676400"/>
            <a:chOff x="5791200" y="304800"/>
            <a:chExt cx="1752600" cy="1676400"/>
          </a:xfrm>
        </p:grpSpPr>
        <p:sp>
          <p:nvSpPr>
            <p:cNvPr id="23" name="Oval 22"/>
            <p:cNvSpPr/>
            <p:nvPr/>
          </p:nvSpPr>
          <p:spPr bwMode="auto">
            <a:xfrm>
              <a:off x="5791200" y="3048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96000" y="769203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Read a book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800" y="5029200"/>
            <a:ext cx="1752600" cy="1676400"/>
            <a:chOff x="1066800" y="5029200"/>
            <a:chExt cx="1752600" cy="1676400"/>
          </a:xfrm>
        </p:grpSpPr>
        <p:sp>
          <p:nvSpPr>
            <p:cNvPr id="26" name="Oval 25"/>
            <p:cNvSpPr/>
            <p:nvPr/>
          </p:nvSpPr>
          <p:spPr bwMode="auto">
            <a:xfrm>
              <a:off x="1066800" y="5029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47800" y="5417403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Call a friend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24200" y="228600"/>
            <a:ext cx="1752600" cy="1676400"/>
            <a:chOff x="3124200" y="228600"/>
            <a:chExt cx="1752600" cy="1676400"/>
          </a:xfrm>
        </p:grpSpPr>
        <p:sp>
          <p:nvSpPr>
            <p:cNvPr id="24" name="Oval 23"/>
            <p:cNvSpPr/>
            <p:nvPr/>
          </p:nvSpPr>
          <p:spPr bwMode="auto">
            <a:xfrm>
              <a:off x="3124200" y="228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24200" y="693003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04040"/>
                  </a:solidFill>
                </a:rPr>
                <a:t>Go to yoga class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7400" y="4267200"/>
            <a:ext cx="1905000" cy="1676400"/>
            <a:chOff x="5867400" y="4267200"/>
            <a:chExt cx="1905000" cy="1676400"/>
          </a:xfrm>
        </p:grpSpPr>
        <p:sp>
          <p:nvSpPr>
            <p:cNvPr id="22" name="Oval 21"/>
            <p:cNvSpPr/>
            <p:nvPr/>
          </p:nvSpPr>
          <p:spPr bwMode="auto">
            <a:xfrm>
              <a:off x="5867400" y="4267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9800" y="47961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Body scan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11111E-6 L 0.50833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1666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2222 0.02731 0.04479 0.05509 0.05399 0.06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3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C 0.06319 0.02754 0.12674 0.05532 0.15399 0.066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33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1562 -0.04236 0.03368 -0.08402 0.04149 -0.0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 -0.1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8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2875 -0.411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10200" y="2133600"/>
            <a:ext cx="1752600" cy="1676400"/>
            <a:chOff x="762000" y="2133600"/>
            <a:chExt cx="1752600" cy="1676400"/>
          </a:xfrm>
        </p:grpSpPr>
        <p:sp>
          <p:nvSpPr>
            <p:cNvPr id="2" name="Oval 1"/>
            <p:cNvSpPr/>
            <p:nvPr/>
          </p:nvSpPr>
          <p:spPr bwMode="auto">
            <a:xfrm>
              <a:off x="762000" y="2133600"/>
              <a:ext cx="1752600" cy="1676400"/>
            </a:xfrm>
            <a:prstGeom prst="ellipse">
              <a:avLst/>
            </a:prstGeom>
            <a:solidFill>
              <a:srgbClr val="679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2586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Pain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62800" y="2133600"/>
            <a:ext cx="1828800" cy="1676400"/>
            <a:chOff x="3276600" y="2133600"/>
            <a:chExt cx="1828800" cy="1676400"/>
          </a:xfrm>
        </p:grpSpPr>
        <p:sp>
          <p:nvSpPr>
            <p:cNvPr id="20" name="Oval 19"/>
            <p:cNvSpPr/>
            <p:nvPr/>
          </p:nvSpPr>
          <p:spPr bwMode="auto">
            <a:xfrm>
              <a:off x="3276600" y="2133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6625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Go to bed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5800" y="3581400"/>
            <a:ext cx="1828800" cy="1676400"/>
            <a:chOff x="3581400" y="4724400"/>
            <a:chExt cx="1828800" cy="1676400"/>
          </a:xfrm>
        </p:grpSpPr>
        <p:sp>
          <p:nvSpPr>
            <p:cNvPr id="21" name="Oval 20"/>
            <p:cNvSpPr/>
            <p:nvPr/>
          </p:nvSpPr>
          <p:spPr bwMode="auto">
            <a:xfrm>
              <a:off x="3581400" y="47244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5188803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Do math homework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24600" y="762000"/>
            <a:ext cx="1752600" cy="1676400"/>
            <a:chOff x="5943600" y="304800"/>
            <a:chExt cx="1752600" cy="1676400"/>
          </a:xfrm>
        </p:grpSpPr>
        <p:sp>
          <p:nvSpPr>
            <p:cNvPr id="23" name="Oval 22"/>
            <p:cNvSpPr/>
            <p:nvPr/>
          </p:nvSpPr>
          <p:spPr bwMode="auto">
            <a:xfrm>
              <a:off x="5943600" y="3048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48400" y="769203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Read a book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7600" y="2209800"/>
            <a:ext cx="1752600" cy="1676400"/>
            <a:chOff x="1219200" y="4953000"/>
            <a:chExt cx="1752600" cy="1676400"/>
          </a:xfrm>
        </p:grpSpPr>
        <p:sp>
          <p:nvSpPr>
            <p:cNvPr id="26" name="Oval 25"/>
            <p:cNvSpPr/>
            <p:nvPr/>
          </p:nvSpPr>
          <p:spPr bwMode="auto">
            <a:xfrm>
              <a:off x="1219200" y="49530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00200" y="5334000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Call a friend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0" y="685800"/>
            <a:ext cx="1752600" cy="1676400"/>
            <a:chOff x="2133600" y="609600"/>
            <a:chExt cx="1752600" cy="1676400"/>
          </a:xfrm>
        </p:grpSpPr>
        <p:sp>
          <p:nvSpPr>
            <p:cNvPr id="24" name="Oval 23"/>
            <p:cNvSpPr/>
            <p:nvPr/>
          </p:nvSpPr>
          <p:spPr bwMode="auto">
            <a:xfrm>
              <a:off x="2133600" y="609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33600" y="1074003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04040"/>
                  </a:solidFill>
                </a:rPr>
                <a:t>Go to yoga class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3581400"/>
            <a:ext cx="1905000" cy="1676400"/>
            <a:chOff x="5867400" y="4267200"/>
            <a:chExt cx="1905000" cy="1676400"/>
          </a:xfrm>
        </p:grpSpPr>
        <p:sp>
          <p:nvSpPr>
            <p:cNvPr id="22" name="Oval 21"/>
            <p:cNvSpPr/>
            <p:nvPr/>
          </p:nvSpPr>
          <p:spPr bwMode="auto">
            <a:xfrm>
              <a:off x="5867400" y="4267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9800" y="47961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Body scan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2362200" y="1828800"/>
            <a:ext cx="482036" cy="476391"/>
          </a:xfrm>
          <a:prstGeom prst="ellipse">
            <a:avLst/>
          </a:prstGeom>
          <a:solidFill>
            <a:srgbClr val="FEF9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2819400" y="2571609"/>
            <a:ext cx="482036" cy="476391"/>
          </a:xfrm>
          <a:prstGeom prst="ellipse">
            <a:avLst/>
          </a:prstGeom>
          <a:solidFill>
            <a:srgbClr val="FEF9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1219200" y="1752600"/>
            <a:ext cx="482036" cy="476391"/>
          </a:xfrm>
          <a:prstGeom prst="ellipse">
            <a:avLst/>
          </a:prstGeom>
          <a:solidFill>
            <a:srgbClr val="FEF9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>
            <a:off x="533400" y="2667000"/>
            <a:ext cx="482036" cy="476391"/>
          </a:xfrm>
          <a:prstGeom prst="ellipse">
            <a:avLst/>
          </a:prstGeom>
          <a:solidFill>
            <a:srgbClr val="FEF9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 bwMode="auto">
          <a:xfrm>
            <a:off x="2261164" y="3657600"/>
            <a:ext cx="482036" cy="476391"/>
          </a:xfrm>
          <a:prstGeom prst="ellipse">
            <a:avLst/>
          </a:prstGeom>
          <a:solidFill>
            <a:srgbClr val="FEF9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914400" y="3657600"/>
            <a:ext cx="990600" cy="476391"/>
            <a:chOff x="914400" y="3657600"/>
            <a:chExt cx="990600" cy="476391"/>
          </a:xfrm>
        </p:grpSpPr>
        <p:sp>
          <p:nvSpPr>
            <p:cNvPr id="44" name="Oval 43"/>
            <p:cNvSpPr/>
            <p:nvPr/>
          </p:nvSpPr>
          <p:spPr bwMode="auto">
            <a:xfrm>
              <a:off x="1143000" y="3657600"/>
              <a:ext cx="482036" cy="476391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4400" y="36576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404040"/>
                  </a:solidFill>
                </a:rPr>
                <a:t>Math homework</a:t>
              </a:r>
              <a:endParaRPr lang="en-US" sz="1000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1752600"/>
            <a:ext cx="3200400" cy="2366665"/>
            <a:chOff x="304800" y="1752600"/>
            <a:chExt cx="3200400" cy="2366665"/>
          </a:xfrm>
        </p:grpSpPr>
        <p:sp>
          <p:nvSpPr>
            <p:cNvPr id="47" name="TextBox 46"/>
            <p:cNvSpPr txBox="1"/>
            <p:nvPr/>
          </p:nvSpPr>
          <p:spPr>
            <a:xfrm>
              <a:off x="2819400" y="25863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404040"/>
                  </a:solidFill>
                </a:rPr>
                <a:t>Go to </a:t>
              </a:r>
            </a:p>
            <a:p>
              <a:r>
                <a:rPr lang="en-US" sz="1200" b="1" dirty="0" smtClean="0">
                  <a:solidFill>
                    <a:srgbClr val="404040"/>
                  </a:solidFill>
                </a:rPr>
                <a:t>bed</a:t>
              </a:r>
              <a:endParaRPr lang="en-US" sz="1200" b="1" dirty="0">
                <a:solidFill>
                  <a:srgbClr val="40404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04800" y="1752600"/>
              <a:ext cx="2667000" cy="2366665"/>
              <a:chOff x="304800" y="1752600"/>
              <a:chExt cx="2667000" cy="2366665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304800" y="26670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404040"/>
                    </a:solidFill>
                  </a:rPr>
                  <a:t>Call a</a:t>
                </a:r>
              </a:p>
              <a:p>
                <a:pPr algn="ctr"/>
                <a:r>
                  <a:rPr lang="en-US" sz="1200" b="1" dirty="0" smtClean="0">
                    <a:solidFill>
                      <a:srgbClr val="404040"/>
                    </a:solidFill>
                  </a:rPr>
                  <a:t>friend</a:t>
                </a:r>
                <a:endParaRPr lang="en-US" sz="1200" b="1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066800" y="1752600"/>
                <a:ext cx="1905000" cy="2366665"/>
                <a:chOff x="1066800" y="1752600"/>
                <a:chExt cx="1905000" cy="2366665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2286000" y="1828800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404040"/>
                      </a:solidFill>
                    </a:rPr>
                    <a:t>Read a </a:t>
                  </a:r>
                </a:p>
                <a:p>
                  <a:r>
                    <a:rPr lang="en-US" sz="1200" b="1" dirty="0" smtClean="0">
                      <a:solidFill>
                        <a:srgbClr val="404040"/>
                      </a:solidFill>
                    </a:rPr>
                    <a:t>book</a:t>
                  </a:r>
                  <a:endParaRPr lang="en-US" sz="1200" b="1" dirty="0">
                    <a:solidFill>
                      <a:srgbClr val="404040"/>
                    </a:solidFill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1066800" y="1752600"/>
                  <a:ext cx="1905000" cy="2366665"/>
                  <a:chOff x="1066800" y="1752600"/>
                  <a:chExt cx="1905000" cy="2366665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066800" y="1752600"/>
                    <a:ext cx="1752600" cy="2057400"/>
                    <a:chOff x="1066800" y="1752600"/>
                    <a:chExt cx="1752600" cy="2057400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1066800" y="2133600"/>
                      <a:ext cx="1752600" cy="1676400"/>
                      <a:chOff x="762000" y="2133600"/>
                      <a:chExt cx="1752600" cy="1676400"/>
                    </a:xfrm>
                  </p:grpSpPr>
                  <p:sp>
                    <p:nvSpPr>
                      <p:cNvPr id="28" name="Oval 27"/>
                      <p:cNvSpPr/>
                      <p:nvPr/>
                    </p:nvSpPr>
                    <p:spPr bwMode="auto">
                      <a:xfrm>
                        <a:off x="762000" y="2133600"/>
                        <a:ext cx="1752600" cy="1676400"/>
                      </a:xfrm>
                      <a:prstGeom prst="ellipse">
                        <a:avLst/>
                      </a:prstGeom>
                      <a:solidFill>
                        <a:srgbClr val="6796FF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12" charset="0"/>
                        </a:endParaRPr>
                      </a:p>
                    </p:txBody>
                  </p: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1219200" y="2586335"/>
                        <a:ext cx="9144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rPr>
                          <a:t>Pain</a:t>
                        </a:r>
                      </a:p>
                    </p:txBody>
                  </p:sp>
                </p:grp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1066800" y="1752600"/>
                      <a:ext cx="7620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04040"/>
                          </a:solidFill>
                        </a:rPr>
                        <a:t>Yoga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404040"/>
                          </a:solidFill>
                        </a:rPr>
                        <a:t> class</a:t>
                      </a:r>
                      <a:endParaRPr lang="en-US" sz="1200" b="1" dirty="0">
                        <a:solidFill>
                          <a:srgbClr val="404040"/>
                        </a:solidFill>
                      </a:endParaRPr>
                    </a:p>
                  </p:txBody>
                </p:sp>
              </p:grp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286000" y="3657600"/>
                    <a:ext cx="6858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404040"/>
                        </a:solidFill>
                      </a:rPr>
                      <a:t>Body </a:t>
                    </a:r>
                  </a:p>
                  <a:p>
                    <a:r>
                      <a:rPr lang="en-US" sz="1200" b="1" dirty="0" smtClean="0">
                        <a:solidFill>
                          <a:srgbClr val="404040"/>
                        </a:solidFill>
                      </a:rPr>
                      <a:t>scan</a:t>
                    </a:r>
                    <a:endParaRPr lang="en-US" sz="1200" b="1" dirty="0">
                      <a:solidFill>
                        <a:srgbClr val="404040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8464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10200" y="2133600"/>
            <a:ext cx="1752600" cy="1676400"/>
            <a:chOff x="762000" y="2133600"/>
            <a:chExt cx="1752600" cy="1676400"/>
          </a:xfrm>
        </p:grpSpPr>
        <p:sp>
          <p:nvSpPr>
            <p:cNvPr id="2" name="Oval 1"/>
            <p:cNvSpPr/>
            <p:nvPr/>
          </p:nvSpPr>
          <p:spPr bwMode="auto">
            <a:xfrm>
              <a:off x="762000" y="2133600"/>
              <a:ext cx="1752600" cy="1676400"/>
            </a:xfrm>
            <a:prstGeom prst="ellipse">
              <a:avLst/>
            </a:prstGeom>
            <a:solidFill>
              <a:srgbClr val="679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2586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Pain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62800" y="2133600"/>
            <a:ext cx="1828800" cy="1676400"/>
            <a:chOff x="3276600" y="2133600"/>
            <a:chExt cx="1828800" cy="1676400"/>
          </a:xfrm>
        </p:grpSpPr>
        <p:sp>
          <p:nvSpPr>
            <p:cNvPr id="20" name="Oval 19"/>
            <p:cNvSpPr/>
            <p:nvPr/>
          </p:nvSpPr>
          <p:spPr bwMode="auto">
            <a:xfrm>
              <a:off x="3276600" y="2133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26625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Go to bed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5800" y="3581400"/>
            <a:ext cx="1828800" cy="1676400"/>
            <a:chOff x="3581400" y="4724400"/>
            <a:chExt cx="1828800" cy="1676400"/>
          </a:xfrm>
        </p:grpSpPr>
        <p:sp>
          <p:nvSpPr>
            <p:cNvPr id="21" name="Oval 20"/>
            <p:cNvSpPr/>
            <p:nvPr/>
          </p:nvSpPr>
          <p:spPr bwMode="auto">
            <a:xfrm>
              <a:off x="3581400" y="47244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5188803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Do math homework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24600" y="762000"/>
            <a:ext cx="1752600" cy="1676400"/>
            <a:chOff x="5943600" y="304800"/>
            <a:chExt cx="1752600" cy="1676400"/>
          </a:xfrm>
        </p:grpSpPr>
        <p:sp>
          <p:nvSpPr>
            <p:cNvPr id="23" name="Oval 22"/>
            <p:cNvSpPr/>
            <p:nvPr/>
          </p:nvSpPr>
          <p:spPr bwMode="auto">
            <a:xfrm>
              <a:off x="5943600" y="3048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48400" y="769203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Read a book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7600" y="2209800"/>
            <a:ext cx="1752600" cy="1676400"/>
            <a:chOff x="1219200" y="4953000"/>
            <a:chExt cx="1752600" cy="1676400"/>
          </a:xfrm>
        </p:grpSpPr>
        <p:sp>
          <p:nvSpPr>
            <p:cNvPr id="26" name="Oval 25"/>
            <p:cNvSpPr/>
            <p:nvPr/>
          </p:nvSpPr>
          <p:spPr bwMode="auto">
            <a:xfrm>
              <a:off x="1219200" y="49530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00200" y="5334000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Call a friend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0" y="685800"/>
            <a:ext cx="1752600" cy="1676400"/>
            <a:chOff x="2133600" y="609600"/>
            <a:chExt cx="1752600" cy="1676400"/>
          </a:xfrm>
        </p:grpSpPr>
        <p:sp>
          <p:nvSpPr>
            <p:cNvPr id="24" name="Oval 23"/>
            <p:cNvSpPr/>
            <p:nvPr/>
          </p:nvSpPr>
          <p:spPr bwMode="auto">
            <a:xfrm>
              <a:off x="2133600" y="6096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33600" y="1074003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04040"/>
                  </a:solidFill>
                </a:rPr>
                <a:t>Go to yoga class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3581400"/>
            <a:ext cx="1905000" cy="1676400"/>
            <a:chOff x="5867400" y="4267200"/>
            <a:chExt cx="1905000" cy="1676400"/>
          </a:xfrm>
        </p:grpSpPr>
        <p:sp>
          <p:nvSpPr>
            <p:cNvPr id="22" name="Oval 21"/>
            <p:cNvSpPr/>
            <p:nvPr/>
          </p:nvSpPr>
          <p:spPr bwMode="auto">
            <a:xfrm>
              <a:off x="5867400" y="4267200"/>
              <a:ext cx="1752600" cy="1676400"/>
            </a:xfrm>
            <a:prstGeom prst="ellipse">
              <a:avLst/>
            </a:prstGeom>
            <a:solidFill>
              <a:srgbClr val="FEF9A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9800" y="47961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404040"/>
                  </a:solidFill>
                </a:rPr>
                <a:t>Body scan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7800" y="3810000"/>
            <a:ext cx="1219200" cy="1143000"/>
            <a:chOff x="762000" y="2133600"/>
            <a:chExt cx="1752600" cy="1676400"/>
          </a:xfrm>
        </p:grpSpPr>
        <p:sp>
          <p:nvSpPr>
            <p:cNvPr id="40" name="Oval 39"/>
            <p:cNvSpPr/>
            <p:nvPr/>
          </p:nvSpPr>
          <p:spPr bwMode="auto">
            <a:xfrm>
              <a:off x="762000" y="2133600"/>
              <a:ext cx="1752600" cy="1676400"/>
            </a:xfrm>
            <a:prstGeom prst="ellipse">
              <a:avLst/>
            </a:prstGeom>
            <a:solidFill>
              <a:srgbClr val="679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43000" y="2626659"/>
              <a:ext cx="1062317" cy="517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Pain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0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8524 0.0044 -0.17031 0.00903 -0.20416 0.0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0.0783 0.0044 -0.15642 0.0088 -0.1875 0.01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6667 0.22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111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9166 1.11111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0833 -3.33333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8333 -4.44444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9167 1.11111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2-05-31-whole-bod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98" y="76200"/>
            <a:ext cx="171770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acial tum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3020"/>
            <a:ext cx="2624667" cy="2268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9876"/>
          <a:stretch/>
        </p:blipFill>
        <p:spPr>
          <a:xfrm>
            <a:off x="3352800" y="685800"/>
            <a:ext cx="3319272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179" r="2619"/>
          <a:stretch/>
        </p:blipFill>
        <p:spPr>
          <a:xfrm>
            <a:off x="533400" y="3276600"/>
            <a:ext cx="3255264" cy="229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48000"/>
            <a:ext cx="26860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40325"/>
              </p:ext>
            </p:extLst>
          </p:nvPr>
        </p:nvGraphicFramePr>
        <p:xfrm>
          <a:off x="1905000" y="838200"/>
          <a:ext cx="5410201" cy="58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963"/>
                <a:gridCol w="135255"/>
                <a:gridCol w="1420178"/>
                <a:gridCol w="1487805"/>
              </a:tblGrid>
              <a:tr h="440954">
                <a:tc gridSpan="4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404040"/>
                          </a:solidFill>
                        </a:rPr>
                        <a:t>Patient Characteristic</a:t>
                      </a:r>
                      <a:endParaRPr 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Age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rgbClr val="404040"/>
                          </a:solidFill>
                        </a:rPr>
                        <a:t>M</a:t>
                      </a:r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 = 17.0</a:t>
                      </a:r>
                      <a:r>
                        <a:rPr lang="en-US" sz="1800" baseline="0" dirty="0" smtClean="0">
                          <a:solidFill>
                            <a:srgbClr val="404040"/>
                          </a:solidFill>
                        </a:rPr>
                        <a:t> years (range 12 – 20)</a:t>
                      </a:r>
                      <a:endParaRPr lang="en-US" sz="1800" dirty="0" smtClean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u="sng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rgbClr val="404040"/>
                          </a:solidFill>
                        </a:rPr>
                        <a:t>n</a:t>
                      </a:r>
                      <a:endParaRPr lang="en-US" sz="1800" u="sng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rgbClr val="404040"/>
                          </a:solidFill>
                        </a:rPr>
                        <a:t>%</a:t>
                      </a:r>
                      <a:endParaRPr lang="en-US" sz="1800" u="sng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Gender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  Male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40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  Female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60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Race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  White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80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  Hispanic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  Biracial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Disease Severity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  Mild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  Moderate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50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  Severe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8216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PN tumors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404040"/>
                          </a:solidFill>
                        </a:rPr>
                        <a:t>100</a:t>
                      </a:r>
                      <a:endParaRPr 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750"/>
            <a:ext cx="8229600" cy="70125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5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9858104"/>
              </p:ext>
            </p:extLst>
          </p:nvPr>
        </p:nvGraphicFramePr>
        <p:xfrm>
          <a:off x="1143000" y="1219200"/>
          <a:ext cx="7010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231949" y="3730451"/>
            <a:ext cx="2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PI Rating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6172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p &lt; .05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50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5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60200947"/>
              </p:ext>
            </p:extLst>
          </p:nvPr>
        </p:nvGraphicFramePr>
        <p:xfrm>
          <a:off x="5029200" y="2209800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371600"/>
            <a:ext cx="365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Pain Interference: PII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3851449" y="3768551"/>
            <a:ext cx="190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PI Rating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172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p &lt; .05</a:t>
            </a:r>
            <a:endParaRPr lang="en-US" sz="20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2725202"/>
              </p:ext>
            </p:extLst>
          </p:nvPr>
        </p:nvGraphicFramePr>
        <p:xfrm>
          <a:off x="457200" y="2209800"/>
          <a:ext cx="3962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720551" y="3768551"/>
            <a:ext cx="190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PI Rating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5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9770526"/>
              </p:ext>
            </p:extLst>
          </p:nvPr>
        </p:nvGraphicFramePr>
        <p:xfrm>
          <a:off x="1600200" y="1143000"/>
          <a:ext cx="6019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460549" y="3349451"/>
            <a:ext cx="2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VAS Rating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6076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p &lt; .01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0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5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93252215"/>
              </p:ext>
            </p:extLst>
          </p:nvPr>
        </p:nvGraphicFramePr>
        <p:xfrm>
          <a:off x="533400" y="1752600"/>
          <a:ext cx="396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874362" y="3501851"/>
            <a:ext cx="2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Score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95339693"/>
              </p:ext>
            </p:extLst>
          </p:nvPr>
        </p:nvGraphicFramePr>
        <p:xfrm>
          <a:off x="4876800" y="1752600"/>
          <a:ext cx="396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3660949" y="3425651"/>
            <a:ext cx="22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Score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55156"/>
              </p:ext>
            </p:extLst>
          </p:nvPr>
        </p:nvGraphicFramePr>
        <p:xfrm>
          <a:off x="1143000" y="1752600"/>
          <a:ext cx="65532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1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 (Possible Range of Scores)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    Means (SD)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Baseline</a:t>
                      </a:r>
                      <a:endParaRPr lang="en-US" u="sng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3-month</a:t>
                      </a:r>
                      <a:endParaRPr lang="en-US" u="sng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Functional Disability – Patient (0-60)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12.5 (6.9) 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10.4 (6.3)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Functional Disability – Parent (0-60)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15.3 (9.8)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18.3 (8.0)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Pain-related Anxiety (0-100)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19.8 (10.6)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20.8 (16.1)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Depression (0-60)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13.3 (7.9)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12.8 (10.1)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Quality of Life – Self-report (0 – 100)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68.0 (11.0)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70.5 (10.7)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Quality of Life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– Parent report (0 – 100)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55.4 (7.1)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59.4 (6.8)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Parent Mood (T-scores; </a:t>
                      </a:r>
                      <a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=50, </a:t>
                      </a:r>
                      <a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SD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=10)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60.6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53.7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5638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No significant differences in functional disability, QOL, or patient or parent mood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405218"/>
              </p:ext>
            </p:extLst>
          </p:nvPr>
        </p:nvGraphicFramePr>
        <p:xfrm>
          <a:off x="685800" y="1828800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86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Feasibility: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Study satisfaction high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Response rates good to fair</a:t>
            </a:r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Efficacy: Pain outcomes improved</a:t>
            </a:r>
          </a:p>
          <a:p>
            <a:r>
              <a:rPr lang="en-US" dirty="0" smtClean="0"/>
              <a:t>Strengths</a:t>
            </a:r>
          </a:p>
          <a:p>
            <a:pPr lvl="1">
              <a:lnSpc>
                <a:spcPct val="80000"/>
              </a:lnSpc>
            </a:pPr>
            <a:r>
              <a:rPr lang="en-US" u="sng" dirty="0" smtClean="0"/>
              <a:t>Brief</a:t>
            </a:r>
            <a:r>
              <a:rPr lang="en-US" dirty="0" smtClean="0"/>
              <a:t> intervention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Non-pharmacological option</a:t>
            </a:r>
          </a:p>
          <a:p>
            <a:r>
              <a:rPr lang="en-US" dirty="0" smtClean="0"/>
              <a:t>Limitations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Small sample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Youth with cognitive deficits may have difficulty understanding some concepts</a:t>
            </a:r>
          </a:p>
        </p:txBody>
      </p:sp>
    </p:spTree>
    <p:extLst>
      <p:ext uri="{BB962C8B-B14F-4D97-AF65-F5344CB8AC3E}">
        <p14:creationId xmlns:p14="http://schemas.microsoft.com/office/powerpoint/2010/main" val="26192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038600"/>
          </a:xfrm>
        </p:spPr>
        <p:txBody>
          <a:bodyPr/>
          <a:lstStyle/>
          <a:p>
            <a:r>
              <a:rPr lang="en-US" dirty="0" smtClean="0"/>
              <a:t>Future Directions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Larger, randomized trials with longer follow-up intervals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Technology: internet-delivered, </a:t>
            </a:r>
            <a:r>
              <a:rPr lang="en-US" sz="3000" dirty="0" err="1" smtClean="0"/>
              <a:t>skype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sz="3000" dirty="0" smtClean="0"/>
              <a:t>Adaptations for individuals with younger teens and NF1-related cognitive impairment</a:t>
            </a:r>
            <a:endParaRPr lang="en-US" sz="3000" dirty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Study: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426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Psychology Group</a:t>
            </a:r>
          </a:p>
          <a:p>
            <a:pPr marL="0" indent="0">
              <a:buNone/>
            </a:pPr>
            <a:r>
              <a:rPr lang="en-US" sz="2400" dirty="0" smtClean="0"/>
              <a:t>Pam </a:t>
            </a:r>
            <a:r>
              <a:rPr lang="en-US" sz="2400" dirty="0" err="1" smtClean="0"/>
              <a:t>Wolters</a:t>
            </a:r>
            <a:r>
              <a:rPr lang="en-US" sz="2400" dirty="0" smtClean="0"/>
              <a:t>, PhD</a:t>
            </a:r>
          </a:p>
          <a:p>
            <a:pPr marL="0" indent="0">
              <a:buNone/>
            </a:pPr>
            <a:r>
              <a:rPr lang="en-US" sz="2400" dirty="0" smtClean="0"/>
              <a:t>Mary Anne </a:t>
            </a:r>
            <a:r>
              <a:rPr lang="en-US" sz="2400" dirty="0" err="1" smtClean="0"/>
              <a:t>Tamula</a:t>
            </a:r>
            <a:r>
              <a:rPr lang="en-US" sz="2400" dirty="0" smtClean="0"/>
              <a:t>, MA</a:t>
            </a:r>
          </a:p>
          <a:p>
            <a:pPr marL="0" indent="0">
              <a:buNone/>
            </a:pPr>
            <a:r>
              <a:rPr lang="en-US" sz="2400" dirty="0" smtClean="0"/>
              <a:t>Shawn Nelson Schmitt, MA</a:t>
            </a:r>
          </a:p>
          <a:p>
            <a:pPr marL="0" indent="0">
              <a:buNone/>
            </a:pPr>
            <a:r>
              <a:rPr lang="en-US" sz="2400" dirty="0" smtClean="0"/>
              <a:t>Katie Burns, MPhil</a:t>
            </a:r>
          </a:p>
          <a:p>
            <a:pPr marL="0" indent="0">
              <a:buNone/>
            </a:pPr>
            <a:r>
              <a:rPr lang="en-US" sz="2400" dirty="0" smtClean="0"/>
              <a:t>Ethan </a:t>
            </a:r>
            <a:r>
              <a:rPr lang="en-US" sz="2400" dirty="0" err="1" smtClean="0"/>
              <a:t>Eisen</a:t>
            </a:r>
            <a:r>
              <a:rPr lang="en-US" sz="2400" dirty="0" smtClean="0"/>
              <a:t>, MPhil</a:t>
            </a:r>
          </a:p>
          <a:p>
            <a:pPr marL="0" indent="0">
              <a:buNone/>
            </a:pPr>
            <a:r>
              <a:rPr lang="en-US" sz="2400" dirty="0" smtClean="0"/>
              <a:t>Amy </a:t>
            </a:r>
            <a:r>
              <a:rPr lang="en-US" sz="2400" dirty="0" err="1" smtClean="0"/>
              <a:t>Starosta</a:t>
            </a:r>
            <a:r>
              <a:rPr lang="en-US" sz="2400" dirty="0" smtClean="0"/>
              <a:t>, MA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3570" y="1600200"/>
            <a:ext cx="42537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smtClean="0"/>
              <a:t>NF Medical Team</a:t>
            </a:r>
          </a:p>
          <a:p>
            <a:pPr marL="0" indent="0">
              <a:buNone/>
            </a:pPr>
            <a:r>
              <a:rPr lang="en-US" sz="2400" dirty="0" smtClean="0"/>
              <a:t>Andrea Baldwin, CRNP</a:t>
            </a:r>
          </a:p>
          <a:p>
            <a:pPr marL="0" indent="0">
              <a:buNone/>
            </a:pPr>
            <a:r>
              <a:rPr lang="en-US" sz="2400" dirty="0" smtClean="0"/>
              <a:t>Andy Gillespie, RN</a:t>
            </a:r>
          </a:p>
          <a:p>
            <a:pPr marL="0" indent="0">
              <a:buNone/>
            </a:pPr>
            <a:r>
              <a:rPr lang="en-US" sz="2400" dirty="0" smtClean="0"/>
              <a:t>Brigitte </a:t>
            </a:r>
            <a:r>
              <a:rPr lang="en-US" sz="2400" dirty="0" err="1" smtClean="0"/>
              <a:t>Widemann</a:t>
            </a:r>
            <a:r>
              <a:rPr lang="en-US" sz="2400" dirty="0" smtClean="0"/>
              <a:t>, MD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36" b="13731"/>
          <a:stretch/>
        </p:blipFill>
        <p:spPr>
          <a:xfrm rot="10800000">
            <a:off x="4267200" y="3810000"/>
            <a:ext cx="459584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1000" y="5715000"/>
            <a:ext cx="35052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7222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Staci Martin Peron, PhD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martins@mail.nih.gov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79713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22546" r="11171"/>
          <a:stretch/>
        </p:blipFill>
        <p:spPr bwMode="auto">
          <a:xfrm>
            <a:off x="6400800" y="1447800"/>
            <a:ext cx="2139696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lomus tum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000"/>
            <a:ext cx="2359378" cy="157488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4114800"/>
          </a:xfrm>
        </p:spPr>
        <p:txBody>
          <a:bodyPr/>
          <a:lstStyle/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smtClean="0"/>
              <a:t>Symptoms highly variable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err="1" smtClean="0"/>
              <a:t>Plexiform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Neurofibromas</a:t>
            </a:r>
            <a:r>
              <a:rPr lang="en-US" altLang="ja-JP" dirty="0" smtClean="0"/>
              <a:t> (PNs)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smtClean="0"/>
              <a:t>Dermal tumors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smtClean="0"/>
              <a:t>Scoliosis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err="1" smtClean="0"/>
              <a:t>Glomus</a:t>
            </a:r>
            <a:r>
              <a:rPr lang="en-US" altLang="ja-JP" dirty="0" smtClean="0"/>
              <a:t> tumors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smtClean="0"/>
              <a:t>Chronic headaches</a:t>
            </a:r>
          </a:p>
          <a:p>
            <a:pPr lvl="1">
              <a:lnSpc>
                <a:spcPct val="90000"/>
              </a:lnSpc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dirty="0" smtClean="0"/>
              <a:t>Gastrointestinal problems</a:t>
            </a:r>
          </a:p>
        </p:txBody>
      </p:sp>
    </p:spTree>
    <p:extLst>
      <p:ext uri="{BB962C8B-B14F-4D97-AF65-F5344CB8AC3E}">
        <p14:creationId xmlns:p14="http://schemas.microsoft.com/office/powerpoint/2010/main" val="1979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"/>
            <a:ext cx="2657061" cy="655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"/>
            <a:ext cx="3352800" cy="65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62400"/>
            <a:ext cx="1570315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81200"/>
            <a:ext cx="1447800" cy="14413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9200" y="10668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dirty="0" err="1" smtClean="0"/>
              <a:t>Maddie</a:t>
            </a:r>
            <a:r>
              <a:rPr lang="en-US" sz="2800" dirty="0" smtClean="0"/>
              <a:t>”</a:t>
            </a:r>
          </a:p>
          <a:p>
            <a:pPr marL="225425" indent="-225425">
              <a:buFont typeface="Arial"/>
              <a:buChar char="•"/>
            </a:pPr>
            <a:r>
              <a:rPr lang="en-US" sz="2800" dirty="0" smtClean="0"/>
              <a:t>13 years old</a:t>
            </a:r>
          </a:p>
          <a:p>
            <a:pPr marL="225425" indent="-225425">
              <a:buFont typeface="Arial"/>
              <a:buChar char="•"/>
            </a:pPr>
            <a:r>
              <a:rPr lang="en-US" sz="2800" dirty="0" smtClean="0"/>
              <a:t>Large </a:t>
            </a:r>
            <a:r>
              <a:rPr lang="en-US" sz="2800" dirty="0" err="1" smtClean="0"/>
              <a:t>plexiform</a:t>
            </a:r>
            <a:r>
              <a:rPr lang="en-US" sz="2800" dirty="0" smtClean="0"/>
              <a:t> tumor in right arm</a:t>
            </a:r>
          </a:p>
          <a:p>
            <a:pPr marL="225425" indent="-225425">
              <a:buFont typeface="Arial"/>
              <a:buChar char="•"/>
            </a:pPr>
            <a:r>
              <a:rPr lang="en-US" sz="2800" dirty="0" smtClean="0"/>
              <a:t>Go to school nurse when arm hurt</a:t>
            </a:r>
          </a:p>
          <a:p>
            <a:pPr marL="225425" indent="-225425">
              <a:buFont typeface="Arial"/>
              <a:buChar char="•"/>
            </a:pPr>
            <a:r>
              <a:rPr lang="en-US" sz="2800" dirty="0" smtClean="0"/>
              <a:t>Skip dance class when in pain</a:t>
            </a:r>
          </a:p>
          <a:p>
            <a:pPr marL="225425" indent="-225425">
              <a:buFont typeface="Arial"/>
              <a:buChar char="•"/>
            </a:pPr>
            <a:r>
              <a:rPr lang="en-US" sz="2800" dirty="0" smtClean="0"/>
              <a:t>Classroom accommodation: record lectures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61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5591 -0.022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11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375 0.35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81600" y="1295400"/>
            <a:ext cx="3505200" cy="3429000"/>
            <a:chOff x="5181600" y="1295400"/>
            <a:chExt cx="3505200" cy="3429000"/>
          </a:xfrm>
        </p:grpSpPr>
        <p:sp>
          <p:nvSpPr>
            <p:cNvPr id="3" name="Oval 2"/>
            <p:cNvSpPr/>
            <p:nvPr/>
          </p:nvSpPr>
          <p:spPr bwMode="auto">
            <a:xfrm>
              <a:off x="5181600" y="1295400"/>
              <a:ext cx="3505200" cy="3429000"/>
            </a:xfrm>
            <a:prstGeom prst="ellipse">
              <a:avLst/>
            </a:prstGeom>
            <a:solidFill>
              <a:srgbClr val="8AC6C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0" y="15240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87388D"/>
                  </a:solidFill>
                </a:rPr>
                <a:t>Academic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762000" y="2133600"/>
            <a:ext cx="1752600" cy="1676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586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Pain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514600" y="2971800"/>
            <a:ext cx="3429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3675" y="76200"/>
            <a:ext cx="8566150" cy="10683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sto MT" charset="0"/>
                <a:ea typeface="ＭＳ Ｐゴシック" charset="0"/>
                <a:cs typeface="ＭＳ Ｐゴシック" charset="0"/>
              </a:rPr>
              <a:t>Willingness &amp; Commitment</a:t>
            </a:r>
            <a:endParaRPr lang="en-US" sz="3600" dirty="0"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0" y="2133600"/>
            <a:ext cx="1752600" cy="1676400"/>
            <a:chOff x="6096000" y="2133600"/>
            <a:chExt cx="1752600" cy="1676400"/>
          </a:xfrm>
        </p:grpSpPr>
        <p:sp>
          <p:nvSpPr>
            <p:cNvPr id="20" name="Oval 19"/>
            <p:cNvSpPr/>
            <p:nvPr/>
          </p:nvSpPr>
          <p:spPr bwMode="auto">
            <a:xfrm>
              <a:off x="6096000" y="2133600"/>
              <a:ext cx="1752600" cy="1676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2362200"/>
              <a:ext cx="17526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04040"/>
                  </a:solidFill>
                </a:rPr>
                <a:t>Record class lectures</a:t>
              </a:r>
              <a:endParaRPr lang="en-US" b="1" dirty="0">
                <a:solidFill>
                  <a:srgbClr val="40404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43600" y="388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7388D"/>
                </a:solidFill>
              </a:rPr>
              <a:t>Achievement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114800"/>
          </a:xfrm>
        </p:spPr>
        <p:txBody>
          <a:bodyPr/>
          <a:lstStyle/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Cognitive impairments</a:t>
            </a:r>
          </a:p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Learning disabilities, ADHD common</a:t>
            </a:r>
          </a:p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Social-emotional problems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Neurofibromatosis Type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in NF1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114800"/>
          </a:xfrm>
        </p:spPr>
        <p:txBody>
          <a:bodyPr/>
          <a:lstStyle/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NIH Pediatric NF1 Research Program </a:t>
            </a:r>
          </a:p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Pain </a:t>
            </a:r>
            <a:r>
              <a:rPr lang="en-US" dirty="0"/>
              <a:t>has been reported in 53% of youth with NF1 and PNs </a:t>
            </a:r>
            <a:r>
              <a:rPr lang="en-US" sz="2400" i="1" dirty="0"/>
              <a:t>(Kim et al., 2009</a:t>
            </a:r>
            <a:r>
              <a:rPr lang="en-US" sz="2400" i="1" dirty="0" smtClean="0"/>
              <a:t>) </a:t>
            </a:r>
          </a:p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33% of children taking pain medication</a:t>
            </a:r>
          </a:p>
          <a:p>
            <a:pPr marL="860425" lvl="1" indent="-465138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93% of adolescents taking pain medication continue to report pain that interferes with daily functioning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in NF1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038600"/>
          </a:xfrm>
        </p:spPr>
        <p:txBody>
          <a:bodyPr/>
          <a:lstStyle/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Primary treatment: surgery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/>
              <a:t>Difficult due to location (along nerve tissue)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/>
              <a:t>Regrowth is </a:t>
            </a:r>
            <a:r>
              <a:rPr lang="en-US" dirty="0" smtClean="0"/>
              <a:t>common</a:t>
            </a:r>
          </a:p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Experimental drugs to reduce tumors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Most have unpleasant side effects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dirty="0" smtClean="0"/>
              <a:t>Only one is showing promise in early 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066800"/>
          </a:xfrm>
        </p:spPr>
        <p:txBody>
          <a:bodyPr/>
          <a:lstStyle/>
          <a:p>
            <a:r>
              <a:rPr lang="en-US" sz="4200" b="1" dirty="0" smtClean="0"/>
              <a:t>ACT for Chronic Pain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2011, APA Division 12 determined that ACT has “strong research support” for targeting chronic pain in general</a:t>
            </a:r>
          </a:p>
          <a:p>
            <a:r>
              <a:rPr lang="en-US" dirty="0" smtClean="0"/>
              <a:t>Significantly improves pain interference, pain intensity, pain-related disability, depression, anxiety, and quality of life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Veehof</a:t>
            </a:r>
            <a:r>
              <a:rPr lang="en-US" sz="2400" i="1" dirty="0" smtClean="0"/>
              <a:t> et al., 2011)</a:t>
            </a:r>
            <a:endParaRPr lang="en-US" sz="2400" dirty="0" smtClean="0"/>
          </a:p>
          <a:p>
            <a:r>
              <a:rPr lang="en-US" dirty="0" smtClean="0"/>
              <a:t>Effective </a:t>
            </a:r>
            <a:r>
              <a:rPr lang="en-US" dirty="0"/>
              <a:t>with various types of chronic pain – osteoarthritis, neuropathic pain, lower back pain, fibromyalgia, sickle cell anemia, etc… </a:t>
            </a:r>
            <a:endParaRPr lang="en-US" dirty="0" smtClean="0"/>
          </a:p>
          <a:p>
            <a:r>
              <a:rPr lang="en-US" dirty="0" smtClean="0"/>
              <a:t>No published studies with NF1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7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for Pain in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dirty="0" smtClean="0"/>
              <a:t>RCT with children and adolescents with long-term idiopathic pain</a:t>
            </a:r>
          </a:p>
          <a:p>
            <a:r>
              <a:rPr lang="en-US" dirty="0" smtClean="0"/>
              <a:t>Ten weekly 1-hour sessions</a:t>
            </a:r>
          </a:p>
          <a:p>
            <a:r>
              <a:rPr lang="en-US" dirty="0" smtClean="0"/>
              <a:t>Parents: 1-2 90-minute session(s)</a:t>
            </a:r>
          </a:p>
          <a:p>
            <a:r>
              <a:rPr lang="en-US" dirty="0" smtClean="0"/>
              <a:t>ACT group improved at 6 months in pain-related functioning, pain interference, and health-related QOL</a:t>
            </a:r>
          </a:p>
          <a:p>
            <a:pPr lvl="5"/>
            <a:r>
              <a:rPr lang="en-US" dirty="0" err="1" smtClean="0"/>
              <a:t>Wicksell</a:t>
            </a:r>
            <a:r>
              <a:rPr lang="en-US" dirty="0" smtClean="0"/>
              <a:t>, </a:t>
            </a:r>
            <a:r>
              <a:rPr lang="en-US" dirty="0" err="1" smtClean="0"/>
              <a:t>Melin</a:t>
            </a:r>
            <a:r>
              <a:rPr lang="en-US" dirty="0" smtClean="0"/>
              <a:t>, </a:t>
            </a:r>
            <a:r>
              <a:rPr lang="en-US" dirty="0" err="1" smtClean="0"/>
              <a:t>Lekander</a:t>
            </a:r>
            <a:r>
              <a:rPr lang="en-US" dirty="0" smtClean="0"/>
              <a:t> &amp; Olsson (2009)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130AB5"/>
      </a:dk2>
      <a:lt2>
        <a:srgbClr val="FDEF2B"/>
      </a:lt2>
      <a:accent1>
        <a:srgbClr val="BBE0E3"/>
      </a:accent1>
      <a:accent2>
        <a:srgbClr val="333399"/>
      </a:accent2>
      <a:accent3>
        <a:srgbClr val="AAAAD7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30AB5"/>
    </a:dk2>
    <a:lt2>
      <a:srgbClr val="FDEF2B"/>
    </a:lt2>
    <a:accent1>
      <a:srgbClr val="BBE0E3"/>
    </a:accent1>
    <a:accent2>
      <a:srgbClr val="333399"/>
    </a:accent2>
    <a:accent3>
      <a:srgbClr val="AAAAD7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30AB5"/>
    </a:dk2>
    <a:lt2>
      <a:srgbClr val="FDEF2B"/>
    </a:lt2>
    <a:accent1>
      <a:srgbClr val="BBE0E3"/>
    </a:accent1>
    <a:accent2>
      <a:srgbClr val="333399"/>
    </a:accent2>
    <a:accent3>
      <a:srgbClr val="AAAAD7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30AB5"/>
    </a:dk2>
    <a:lt2>
      <a:srgbClr val="FDEF2B"/>
    </a:lt2>
    <a:accent1>
      <a:srgbClr val="BBE0E3"/>
    </a:accent1>
    <a:accent2>
      <a:srgbClr val="333399"/>
    </a:accent2>
    <a:accent3>
      <a:srgbClr val="AAAAD7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30AB5"/>
    </a:dk2>
    <a:lt2>
      <a:srgbClr val="FDEF2B"/>
    </a:lt2>
    <a:accent1>
      <a:srgbClr val="BBE0E3"/>
    </a:accent1>
    <a:accent2>
      <a:srgbClr val="333399"/>
    </a:accent2>
    <a:accent3>
      <a:srgbClr val="AAAAD7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130AB5"/>
    </a:dk2>
    <a:lt2>
      <a:srgbClr val="FDEF2B"/>
    </a:lt2>
    <a:accent1>
      <a:srgbClr val="BBE0E3"/>
    </a:accent1>
    <a:accent2>
      <a:srgbClr val="333399"/>
    </a:accent2>
    <a:accent3>
      <a:srgbClr val="AAAAD7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12503</TotalTime>
  <Words>1415</Words>
  <Application>Microsoft Office PowerPoint</Application>
  <PresentationFormat>On-screen Show (4:3)</PresentationFormat>
  <Paragraphs>372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</vt:lpstr>
      <vt:lpstr>ACT for Chronic Pain: A Pilot Study of Adolescents with Neurofibromatosis Type 1 (NF1) and their Parents</vt:lpstr>
      <vt:lpstr>Neurofibromatosis Type 1</vt:lpstr>
      <vt:lpstr>PowerPoint Presentation</vt:lpstr>
      <vt:lpstr>PowerPoint Presentation</vt:lpstr>
      <vt:lpstr>Neurofibromatosis Type 1</vt:lpstr>
      <vt:lpstr>Pain in NF1</vt:lpstr>
      <vt:lpstr>Pain in NF1</vt:lpstr>
      <vt:lpstr>ACT for Chronic Pain</vt:lpstr>
      <vt:lpstr>ACT for Pain in Youth</vt:lpstr>
      <vt:lpstr>Pilot Protocol</vt:lpstr>
      <vt:lpstr>ACT Pilot Protocol</vt:lpstr>
      <vt:lpstr>Measures</vt:lpstr>
      <vt:lpstr>PowerPoint Presentation</vt:lpstr>
      <vt:lpstr>Measures</vt:lpstr>
      <vt:lpstr>Methods</vt:lpstr>
      <vt:lpstr>PowerPoint Presentation</vt:lpstr>
      <vt:lpstr>Intervention</vt:lpstr>
      <vt:lpstr>Intervention</vt:lpstr>
      <vt:lpstr>Intervention</vt:lpstr>
      <vt:lpstr>Intervention</vt:lpstr>
      <vt:lpstr>PowerPoint Presentation</vt:lpstr>
      <vt:lpstr>Intervention</vt:lpstr>
      <vt:lpstr>PowerPoint Presentation</vt:lpstr>
      <vt:lpstr>Intervention</vt:lpstr>
      <vt:lpstr>Intervention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Conclusions</vt:lpstr>
      <vt:lpstr>ACT Study: Acknowledgements</vt:lpstr>
      <vt:lpstr>PowerPoint Presentation</vt:lpstr>
      <vt:lpstr>Values</vt:lpstr>
      <vt:lpstr>Willingness &amp; Commitment</vt:lpstr>
    </vt:vector>
  </TitlesOfParts>
  <Company>NCI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of Neurobehavioral Research in Genetic Syndromes</dc:title>
  <dc:creator>NIH</dc:creator>
  <cp:lastModifiedBy>Emily</cp:lastModifiedBy>
  <cp:revision>1142</cp:revision>
  <cp:lastPrinted>2013-01-11T13:35:36Z</cp:lastPrinted>
  <dcterms:created xsi:type="dcterms:W3CDTF">2012-11-09T21:47:32Z</dcterms:created>
  <dcterms:modified xsi:type="dcterms:W3CDTF">2014-06-25T16:59:20Z</dcterms:modified>
</cp:coreProperties>
</file>